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enor Sans" charset="1" panose="02000000000000000000"/>
      <p:regular r:id="rId21"/>
    </p:embeddedFont>
    <p:embeddedFont>
      <p:font typeface="The Seasons Bold" charset="1" panose="00000000000000000000"/>
      <p:regular r:id="rId22"/>
    </p:embeddedFont>
    <p:embeddedFont>
      <p:font typeface="The Seasons" charset="1" panose="00000000000000000000"/>
      <p:regular r:id="rId23"/>
    </p:embeddedFont>
    <p:embeddedFont>
      <p:font typeface="Atkinson Hyperlegible Bold" charset="1" panose="00000000000000000000"/>
      <p:regular r:id="rId24"/>
    </p:embeddedFont>
    <p:embeddedFont>
      <p:font typeface="Caladea Bold" charset="1" panose="02040803050406030204"/>
      <p:regular r:id="rId25"/>
    </p:embeddedFont>
    <p:embeddedFont>
      <p:font typeface="Arimo" charset="1" panose="020B0604020202020204"/>
      <p:regular r:id="rId26"/>
    </p:embeddedFont>
    <p:embeddedFont>
      <p:font typeface="Canva Sans Bold" charset="1" panose="020B0803030501040103"/>
      <p:regular r:id="rId27"/>
    </p:embeddedFont>
    <p:embeddedFont>
      <p:font typeface="Arimo Bold" charset="1" panose="020B0704020202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5.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pn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pn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1.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pn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333489"/>
            <a:ext cx="12316149" cy="11200519"/>
          </a:xfrm>
          <a:custGeom>
            <a:avLst/>
            <a:gdLst/>
            <a:ahLst/>
            <a:cxnLst/>
            <a:rect r="r" b="b" t="t" l="l"/>
            <a:pathLst>
              <a:path h="11200519" w="12316149">
                <a:moveTo>
                  <a:pt x="12316149" y="0"/>
                </a:moveTo>
                <a:lnTo>
                  <a:pt x="0" y="0"/>
                </a:lnTo>
                <a:lnTo>
                  <a:pt x="0" y="11200520"/>
                </a:lnTo>
                <a:lnTo>
                  <a:pt x="12316149" y="11200520"/>
                </a:lnTo>
                <a:lnTo>
                  <a:pt x="12316149" y="0"/>
                </a:lnTo>
                <a:close/>
              </a:path>
            </a:pathLst>
          </a:custGeom>
          <a:blipFill>
            <a:blip r:embed="rId2"/>
            <a:stretch>
              <a:fillRect l="-18394" t="0" r="-18102" b="0"/>
            </a:stretch>
          </a:blipFill>
        </p:spPr>
      </p:sp>
      <p:grpSp>
        <p:nvGrpSpPr>
          <p:cNvPr name="Group 3" id="3"/>
          <p:cNvGrpSpPr/>
          <p:nvPr/>
        </p:nvGrpSpPr>
        <p:grpSpPr>
          <a:xfrm rot="0">
            <a:off x="12316149" y="-333489"/>
            <a:ext cx="6570856" cy="12146466"/>
            <a:chOff x="0" y="0"/>
            <a:chExt cx="1730596" cy="3199069"/>
          </a:xfrm>
        </p:grpSpPr>
        <p:sp>
          <p:nvSpPr>
            <p:cNvPr name="Freeform 4" id="4"/>
            <p:cNvSpPr/>
            <p:nvPr/>
          </p:nvSpPr>
          <p:spPr>
            <a:xfrm flipH="false" flipV="false" rot="0">
              <a:off x="0" y="0"/>
              <a:ext cx="1730596" cy="3199069"/>
            </a:xfrm>
            <a:custGeom>
              <a:avLst/>
              <a:gdLst/>
              <a:ahLst/>
              <a:cxnLst/>
              <a:rect r="r" b="b" t="t" l="l"/>
              <a:pathLst>
                <a:path h="3199069" w="1730596">
                  <a:moveTo>
                    <a:pt x="0" y="0"/>
                  </a:moveTo>
                  <a:lnTo>
                    <a:pt x="1730596" y="0"/>
                  </a:lnTo>
                  <a:lnTo>
                    <a:pt x="1730596" y="3199069"/>
                  </a:lnTo>
                  <a:lnTo>
                    <a:pt x="0" y="3199069"/>
                  </a:lnTo>
                  <a:close/>
                </a:path>
              </a:pathLst>
            </a:custGeom>
            <a:solidFill>
              <a:srgbClr val="414C62"/>
            </a:solidFill>
          </p:spPr>
        </p:sp>
        <p:sp>
          <p:nvSpPr>
            <p:cNvPr name="TextBox 5" id="5"/>
            <p:cNvSpPr txBox="true"/>
            <p:nvPr/>
          </p:nvSpPr>
          <p:spPr>
            <a:xfrm>
              <a:off x="0" y="-47625"/>
              <a:ext cx="1730596" cy="324669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333489"/>
            <a:ext cx="3125085" cy="1060498"/>
          </a:xfrm>
          <a:custGeom>
            <a:avLst/>
            <a:gdLst/>
            <a:ahLst/>
            <a:cxnLst/>
            <a:rect r="r" b="b" t="t" l="l"/>
            <a:pathLst>
              <a:path h="1060498" w="3125085">
                <a:moveTo>
                  <a:pt x="0" y="0"/>
                </a:moveTo>
                <a:lnTo>
                  <a:pt x="3125085" y="0"/>
                </a:lnTo>
                <a:lnTo>
                  <a:pt x="3125085" y="1060499"/>
                </a:lnTo>
                <a:lnTo>
                  <a:pt x="0" y="1060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495001">
            <a:off x="7279331" y="1654174"/>
            <a:ext cx="1808110" cy="856969"/>
          </a:xfrm>
          <a:custGeom>
            <a:avLst/>
            <a:gdLst/>
            <a:ahLst/>
            <a:cxnLst/>
            <a:rect r="r" b="b" t="t" l="l"/>
            <a:pathLst>
              <a:path h="856969" w="1808110">
                <a:moveTo>
                  <a:pt x="0" y="0"/>
                </a:moveTo>
                <a:lnTo>
                  <a:pt x="1808110" y="0"/>
                </a:lnTo>
                <a:lnTo>
                  <a:pt x="1808110" y="856969"/>
                </a:lnTo>
                <a:lnTo>
                  <a:pt x="0" y="856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510572" y="9498720"/>
            <a:ext cx="3125085" cy="1060498"/>
          </a:xfrm>
          <a:custGeom>
            <a:avLst/>
            <a:gdLst/>
            <a:ahLst/>
            <a:cxnLst/>
            <a:rect r="r" b="b" t="t" l="l"/>
            <a:pathLst>
              <a:path h="1060498" w="3125085">
                <a:moveTo>
                  <a:pt x="0" y="0"/>
                </a:moveTo>
                <a:lnTo>
                  <a:pt x="3125085" y="0"/>
                </a:lnTo>
                <a:lnTo>
                  <a:pt x="3125085" y="1060498"/>
                </a:lnTo>
                <a:lnTo>
                  <a:pt x="0" y="1060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18521"/>
            <a:ext cx="12316149" cy="10287000"/>
          </a:xfrm>
          <a:custGeom>
            <a:avLst/>
            <a:gdLst/>
            <a:ahLst/>
            <a:cxnLst/>
            <a:rect r="r" b="b" t="t" l="l"/>
            <a:pathLst>
              <a:path h="10287000" w="12316149">
                <a:moveTo>
                  <a:pt x="0" y="0"/>
                </a:moveTo>
                <a:lnTo>
                  <a:pt x="12316149" y="0"/>
                </a:lnTo>
                <a:lnTo>
                  <a:pt x="12316149" y="10287000"/>
                </a:lnTo>
                <a:lnTo>
                  <a:pt x="0" y="10287000"/>
                </a:lnTo>
                <a:lnTo>
                  <a:pt x="0" y="0"/>
                </a:lnTo>
                <a:close/>
              </a:path>
            </a:pathLst>
          </a:custGeom>
          <a:blipFill>
            <a:blip r:embed="rId7"/>
            <a:stretch>
              <a:fillRect l="-5754" t="0" r="-5754" b="0"/>
            </a:stretch>
          </a:blipFill>
        </p:spPr>
      </p:sp>
      <p:sp>
        <p:nvSpPr>
          <p:cNvPr name="Freeform 10" id="10"/>
          <p:cNvSpPr/>
          <p:nvPr/>
        </p:nvSpPr>
        <p:spPr>
          <a:xfrm flipH="false" flipV="false" rot="0">
            <a:off x="13901222" y="6020330"/>
            <a:ext cx="2965921" cy="2965921"/>
          </a:xfrm>
          <a:custGeom>
            <a:avLst/>
            <a:gdLst/>
            <a:ahLst/>
            <a:cxnLst/>
            <a:rect r="r" b="b" t="t" l="l"/>
            <a:pathLst>
              <a:path h="2965921" w="2965921">
                <a:moveTo>
                  <a:pt x="0" y="0"/>
                </a:moveTo>
                <a:lnTo>
                  <a:pt x="2965920" y="0"/>
                </a:lnTo>
                <a:lnTo>
                  <a:pt x="2965920" y="2965921"/>
                </a:lnTo>
                <a:lnTo>
                  <a:pt x="0" y="2965921"/>
                </a:lnTo>
                <a:lnTo>
                  <a:pt x="0" y="0"/>
                </a:lnTo>
                <a:close/>
              </a:path>
            </a:pathLst>
          </a:custGeom>
          <a:blipFill>
            <a:blip r:embed="rId8"/>
            <a:stretch>
              <a:fillRect l="0" t="0" r="0" b="0"/>
            </a:stretch>
          </a:blipFill>
        </p:spPr>
      </p:sp>
      <p:sp>
        <p:nvSpPr>
          <p:cNvPr name="TextBox 11" id="11"/>
          <p:cNvSpPr txBox="true"/>
          <p:nvPr/>
        </p:nvSpPr>
        <p:spPr>
          <a:xfrm rot="0">
            <a:off x="12635657" y="9093063"/>
            <a:ext cx="5497051" cy="967389"/>
          </a:xfrm>
          <a:prstGeom prst="rect">
            <a:avLst/>
          </a:prstGeom>
        </p:spPr>
        <p:txBody>
          <a:bodyPr anchor="t" rtlCol="false" tIns="0" lIns="0" bIns="0" rIns="0">
            <a:spAutoFit/>
          </a:bodyPr>
          <a:lstStyle/>
          <a:p>
            <a:pPr algn="ctr">
              <a:lnSpc>
                <a:spcPts val="3851"/>
              </a:lnSpc>
            </a:pPr>
            <a:r>
              <a:rPr lang="en-US" sz="2751">
                <a:solidFill>
                  <a:srgbClr val="FFFFFF"/>
                </a:solidFill>
                <a:latin typeface="Tenor Sans"/>
                <a:ea typeface="Tenor Sans"/>
                <a:cs typeface="Tenor Sans"/>
                <a:sym typeface="Tenor Sans"/>
              </a:rPr>
              <a:t>PRESENTED BY : SAYYED NIDA</a:t>
            </a:r>
          </a:p>
          <a:p>
            <a:pPr algn="ctr">
              <a:lnSpc>
                <a:spcPts val="3851"/>
              </a:lnSpc>
            </a:pPr>
            <a:r>
              <a:rPr lang="en-US" sz="2751">
                <a:solidFill>
                  <a:srgbClr val="FFFFFF"/>
                </a:solidFill>
                <a:latin typeface="Tenor Sans"/>
                <a:ea typeface="Tenor Sans"/>
                <a:cs typeface="Tenor Sans"/>
                <a:sym typeface="Tenor Sans"/>
              </a:rPr>
              <a:t>CoHort 4</a:t>
            </a:r>
          </a:p>
        </p:txBody>
      </p:sp>
      <p:sp>
        <p:nvSpPr>
          <p:cNvPr name="TextBox 12" id="12"/>
          <p:cNvSpPr txBox="true"/>
          <p:nvPr/>
        </p:nvSpPr>
        <p:spPr>
          <a:xfrm rot="0">
            <a:off x="2774423" y="603185"/>
            <a:ext cx="13472298" cy="2241157"/>
          </a:xfrm>
          <a:prstGeom prst="rect">
            <a:avLst/>
          </a:prstGeom>
        </p:spPr>
        <p:txBody>
          <a:bodyPr anchor="t" rtlCol="false" tIns="0" lIns="0" bIns="0" rIns="0">
            <a:spAutoFit/>
          </a:bodyPr>
          <a:lstStyle/>
          <a:p>
            <a:pPr algn="ctr">
              <a:lnSpc>
                <a:spcPts val="8876"/>
              </a:lnSpc>
              <a:spcBef>
                <a:spcPct val="0"/>
              </a:spcBef>
            </a:pPr>
            <a:r>
              <a:rPr lang="en-US" b="true" sz="6340" u="sng">
                <a:solidFill>
                  <a:srgbClr val="FFFFFF"/>
                </a:solidFill>
                <a:latin typeface="The Seasons Bold"/>
                <a:ea typeface="The Seasons Bold"/>
                <a:cs typeface="The Seasons Bold"/>
                <a:sym typeface="The Seasons Bold"/>
              </a:rPr>
              <a:t>Analyzing sales data by performing different queries in SQL.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5122" y="-664866"/>
            <a:ext cx="19403122" cy="11582418"/>
          </a:xfrm>
          <a:custGeom>
            <a:avLst/>
            <a:gdLst/>
            <a:ahLst/>
            <a:cxnLst/>
            <a:rect r="r" b="b" t="t" l="l"/>
            <a:pathLst>
              <a:path h="11582418" w="19403122">
                <a:moveTo>
                  <a:pt x="0" y="0"/>
                </a:moveTo>
                <a:lnTo>
                  <a:pt x="19403122" y="0"/>
                </a:lnTo>
                <a:lnTo>
                  <a:pt x="19403122" y="11582418"/>
                </a:lnTo>
                <a:lnTo>
                  <a:pt x="0" y="11582418"/>
                </a:lnTo>
                <a:lnTo>
                  <a:pt x="0" y="0"/>
                </a:lnTo>
                <a:close/>
              </a:path>
            </a:pathLst>
          </a:custGeom>
          <a:blipFill>
            <a:blip r:embed="rId2"/>
            <a:stretch>
              <a:fillRect l="-16804" t="-5960" r="-10333" b="0"/>
            </a:stretch>
          </a:blipFill>
        </p:spPr>
      </p:sp>
      <p:grpSp>
        <p:nvGrpSpPr>
          <p:cNvPr name="Group 3" id="3"/>
          <p:cNvGrpSpPr/>
          <p:nvPr/>
        </p:nvGrpSpPr>
        <p:grpSpPr>
          <a:xfrm rot="0">
            <a:off x="-855299" y="3583284"/>
            <a:ext cx="19998599" cy="8644594"/>
            <a:chOff x="0" y="0"/>
            <a:chExt cx="5267121" cy="2276766"/>
          </a:xfrm>
        </p:grpSpPr>
        <p:sp>
          <p:nvSpPr>
            <p:cNvPr name="Freeform 4" id="4"/>
            <p:cNvSpPr/>
            <p:nvPr/>
          </p:nvSpPr>
          <p:spPr>
            <a:xfrm flipH="false" flipV="false" rot="0">
              <a:off x="0" y="0"/>
              <a:ext cx="5267121" cy="2276766"/>
            </a:xfrm>
            <a:custGeom>
              <a:avLst/>
              <a:gdLst/>
              <a:ahLst/>
              <a:cxnLst/>
              <a:rect r="r" b="b" t="t" l="l"/>
              <a:pathLst>
                <a:path h="2276766" w="5267121">
                  <a:moveTo>
                    <a:pt x="19743" y="0"/>
                  </a:moveTo>
                  <a:lnTo>
                    <a:pt x="5247377" y="0"/>
                  </a:lnTo>
                  <a:cubicBezTo>
                    <a:pt x="5258281" y="0"/>
                    <a:pt x="5267121" y="8839"/>
                    <a:pt x="5267121" y="19743"/>
                  </a:cubicBezTo>
                  <a:lnTo>
                    <a:pt x="5267121" y="2257023"/>
                  </a:lnTo>
                  <a:cubicBezTo>
                    <a:pt x="5267121" y="2267926"/>
                    <a:pt x="5258281" y="2276766"/>
                    <a:pt x="5247377" y="2276766"/>
                  </a:cubicBezTo>
                  <a:lnTo>
                    <a:pt x="19743" y="2276766"/>
                  </a:lnTo>
                  <a:cubicBezTo>
                    <a:pt x="8839" y="2276766"/>
                    <a:pt x="0" y="2267926"/>
                    <a:pt x="0" y="2257023"/>
                  </a:cubicBezTo>
                  <a:lnTo>
                    <a:pt x="0" y="19743"/>
                  </a:lnTo>
                  <a:cubicBezTo>
                    <a:pt x="0" y="8839"/>
                    <a:pt x="8839" y="0"/>
                    <a:pt x="19743" y="0"/>
                  </a:cubicBezTo>
                  <a:close/>
                </a:path>
              </a:pathLst>
            </a:custGeom>
            <a:solidFill>
              <a:srgbClr val="414C62"/>
            </a:solidFill>
          </p:spPr>
        </p:sp>
        <p:sp>
          <p:nvSpPr>
            <p:cNvPr name="TextBox 5" id="5"/>
            <p:cNvSpPr txBox="true"/>
            <p:nvPr/>
          </p:nvSpPr>
          <p:spPr>
            <a:xfrm>
              <a:off x="0" y="-47625"/>
              <a:ext cx="5267121" cy="232439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574839">
            <a:off x="-141581" y="1952014"/>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938614" y="2275498"/>
            <a:ext cx="9385481" cy="8229600"/>
          </a:xfrm>
          <a:custGeom>
            <a:avLst/>
            <a:gdLst/>
            <a:ahLst/>
            <a:cxnLst/>
            <a:rect r="r" b="b" t="t" l="l"/>
            <a:pathLst>
              <a:path h="8229600" w="9385481">
                <a:moveTo>
                  <a:pt x="0" y="0"/>
                </a:moveTo>
                <a:lnTo>
                  <a:pt x="9385481" y="0"/>
                </a:lnTo>
                <a:lnTo>
                  <a:pt x="9385481" y="8229600"/>
                </a:lnTo>
                <a:lnTo>
                  <a:pt x="0" y="8229600"/>
                </a:lnTo>
                <a:lnTo>
                  <a:pt x="0" y="0"/>
                </a:lnTo>
                <a:close/>
              </a:path>
            </a:pathLst>
          </a:custGeom>
          <a:blipFill>
            <a:blip r:embed="rId5"/>
            <a:stretch>
              <a:fillRect l="-31608" t="0" r="0" b="0"/>
            </a:stretch>
          </a:blipFill>
        </p:spPr>
      </p:sp>
      <p:sp>
        <p:nvSpPr>
          <p:cNvPr name="Freeform 8" id="8"/>
          <p:cNvSpPr/>
          <p:nvPr/>
        </p:nvSpPr>
        <p:spPr>
          <a:xfrm flipH="false" flipV="false" rot="0">
            <a:off x="10919279" y="2275498"/>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6">
              <a:alphaModFix amt="75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8595741">
            <a:off x="8747616" y="3970253"/>
            <a:ext cx="2083248" cy="987373"/>
          </a:xfrm>
          <a:custGeom>
            <a:avLst/>
            <a:gdLst/>
            <a:ahLst/>
            <a:cxnLst/>
            <a:rect r="r" b="b" t="t" l="l"/>
            <a:pathLst>
              <a:path h="987373" w="2083248">
                <a:moveTo>
                  <a:pt x="0" y="987373"/>
                </a:moveTo>
                <a:lnTo>
                  <a:pt x="2083248" y="987373"/>
                </a:lnTo>
                <a:lnTo>
                  <a:pt x="2083248" y="0"/>
                </a:lnTo>
                <a:lnTo>
                  <a:pt x="0" y="0"/>
                </a:lnTo>
                <a:lnTo>
                  <a:pt x="0" y="98737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574839">
            <a:off x="9863861" y="9352654"/>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954098" y="3781829"/>
            <a:ext cx="7333902" cy="6505171"/>
          </a:xfrm>
          <a:custGeom>
            <a:avLst/>
            <a:gdLst/>
            <a:ahLst/>
            <a:cxnLst/>
            <a:rect r="r" b="b" t="t" l="l"/>
            <a:pathLst>
              <a:path h="6505171" w="7333902">
                <a:moveTo>
                  <a:pt x="0" y="0"/>
                </a:moveTo>
                <a:lnTo>
                  <a:pt x="7333902" y="0"/>
                </a:lnTo>
                <a:lnTo>
                  <a:pt x="7333902" y="6505171"/>
                </a:lnTo>
                <a:lnTo>
                  <a:pt x="0" y="6505171"/>
                </a:lnTo>
                <a:lnTo>
                  <a:pt x="0" y="0"/>
                </a:lnTo>
                <a:close/>
              </a:path>
            </a:pathLst>
          </a:custGeom>
          <a:blipFill>
            <a:blip r:embed="rId10"/>
            <a:stretch>
              <a:fillRect l="0" t="0" r="0" b="0"/>
            </a:stretch>
          </a:blipFill>
        </p:spPr>
      </p:sp>
      <p:sp>
        <p:nvSpPr>
          <p:cNvPr name="TextBox 12" id="12"/>
          <p:cNvSpPr txBox="true"/>
          <p:nvPr/>
        </p:nvSpPr>
        <p:spPr>
          <a:xfrm rot="0">
            <a:off x="427691" y="411446"/>
            <a:ext cx="18288000" cy="3308978"/>
          </a:xfrm>
          <a:prstGeom prst="rect">
            <a:avLst/>
          </a:prstGeom>
        </p:spPr>
        <p:txBody>
          <a:bodyPr anchor="t" rtlCol="false" tIns="0" lIns="0" bIns="0" rIns="0">
            <a:spAutoFit/>
          </a:bodyPr>
          <a:lstStyle/>
          <a:p>
            <a:pPr algn="ctr">
              <a:lnSpc>
                <a:spcPts val="6860"/>
              </a:lnSpc>
            </a:pPr>
            <a:r>
              <a:rPr lang="en-US" sz="4900" b="true">
                <a:solidFill>
                  <a:srgbClr val="000000"/>
                </a:solidFill>
                <a:latin typeface="The Seasons Bold"/>
                <a:ea typeface="The Seasons Bold"/>
                <a:cs typeface="The Seasons Bold"/>
                <a:sym typeface="The Seasons Bold"/>
              </a:rPr>
              <a:t>7.Fin</a:t>
            </a:r>
            <a:r>
              <a:rPr lang="en-US" sz="4900" b="true">
                <a:solidFill>
                  <a:srgbClr val="000000"/>
                </a:solidFill>
                <a:latin typeface="The Seasons Bold"/>
                <a:ea typeface="The Seasons Bold"/>
                <a:cs typeface="The Seasons Bold"/>
                <a:sym typeface="The Seasons Bold"/>
              </a:rPr>
              <a:t>d products that have an actual price above ₹1,000 and are rated 4 stars or above.</a:t>
            </a:r>
          </a:p>
          <a:p>
            <a:pPr algn="ctr">
              <a:lnSpc>
                <a:spcPts val="12880"/>
              </a:lnSpc>
            </a:pPr>
          </a:p>
        </p:txBody>
      </p:sp>
      <p:sp>
        <p:nvSpPr>
          <p:cNvPr name="TextBox 13" id="13"/>
          <p:cNvSpPr txBox="true"/>
          <p:nvPr/>
        </p:nvSpPr>
        <p:spPr>
          <a:xfrm rot="0">
            <a:off x="1621155" y="4867592"/>
            <a:ext cx="7950536" cy="5599432"/>
          </a:xfrm>
          <a:prstGeom prst="rect">
            <a:avLst/>
          </a:prstGeom>
        </p:spPr>
        <p:txBody>
          <a:bodyPr anchor="t" rtlCol="false" tIns="0" lIns="0" bIns="0" rIns="0">
            <a:spAutoFit/>
          </a:bodyPr>
          <a:lstStyle/>
          <a:p>
            <a:pPr algn="ctr">
              <a:lnSpc>
                <a:spcPts val="7419"/>
              </a:lnSpc>
            </a:pPr>
            <a:r>
              <a:rPr lang="en-US" sz="5299">
                <a:solidFill>
                  <a:srgbClr val="DFD3C3"/>
                </a:solidFill>
                <a:latin typeface="Arimo"/>
                <a:ea typeface="Arimo"/>
                <a:cs typeface="Arimo"/>
                <a:sym typeface="Arimo"/>
              </a:rPr>
              <a:t>select product_name, actual_price, rating from mytable having actual_price = 1000 and rating &gt;= 4;</a:t>
            </a:r>
          </a:p>
          <a:p>
            <a:pPr algn="ctr">
              <a:lnSpc>
                <a:spcPts val="7419"/>
              </a:lnSpc>
              <a:spcBef>
                <a:spcPct val="0"/>
              </a:spcBef>
            </a:pP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14C62"/>
        </a:solidFill>
      </p:bgPr>
    </p:bg>
    <p:spTree>
      <p:nvGrpSpPr>
        <p:cNvPr id="1" name=""/>
        <p:cNvGrpSpPr/>
        <p:nvPr/>
      </p:nvGrpSpPr>
      <p:grpSpPr>
        <a:xfrm>
          <a:off x="0" y="0"/>
          <a:ext cx="0" cy="0"/>
          <a:chOff x="0" y="0"/>
          <a:chExt cx="0" cy="0"/>
        </a:xfrm>
      </p:grpSpPr>
      <p:sp>
        <p:nvSpPr>
          <p:cNvPr name="Freeform 2" id="2"/>
          <p:cNvSpPr/>
          <p:nvPr/>
        </p:nvSpPr>
        <p:spPr>
          <a:xfrm flipH="false" flipV="false" rot="0">
            <a:off x="13266202" y="-4476130"/>
            <a:ext cx="9074799" cy="9819440"/>
          </a:xfrm>
          <a:custGeom>
            <a:avLst/>
            <a:gdLst/>
            <a:ahLst/>
            <a:cxnLst/>
            <a:rect r="r" b="b" t="t" l="l"/>
            <a:pathLst>
              <a:path h="9819440" w="9074799">
                <a:moveTo>
                  <a:pt x="0" y="0"/>
                </a:moveTo>
                <a:lnTo>
                  <a:pt x="9074799" y="0"/>
                </a:lnTo>
                <a:lnTo>
                  <a:pt x="9074799" y="9819440"/>
                </a:lnTo>
                <a:lnTo>
                  <a:pt x="0" y="9819440"/>
                </a:lnTo>
                <a:lnTo>
                  <a:pt x="0" y="0"/>
                </a:lnTo>
                <a:close/>
              </a:path>
            </a:pathLst>
          </a:custGeom>
          <a:blipFill>
            <a:blip r:embed="rId2"/>
            <a:stretch>
              <a:fillRect l="0" t="0" r="0" b="0"/>
            </a:stretch>
          </a:blipFill>
        </p:spPr>
      </p:sp>
      <p:sp>
        <p:nvSpPr>
          <p:cNvPr name="Freeform 3" id="3"/>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452622">
            <a:off x="13752894" y="4031572"/>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040311" y="-1335050"/>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106383" y="1430975"/>
            <a:ext cx="8342556" cy="8495982"/>
          </a:xfrm>
          <a:custGeom>
            <a:avLst/>
            <a:gdLst/>
            <a:ahLst/>
            <a:cxnLst/>
            <a:rect r="r" b="b" t="t" l="l"/>
            <a:pathLst>
              <a:path h="8495982" w="8342556">
                <a:moveTo>
                  <a:pt x="0" y="0"/>
                </a:moveTo>
                <a:lnTo>
                  <a:pt x="8342556" y="0"/>
                </a:lnTo>
                <a:lnTo>
                  <a:pt x="8342556" y="8495982"/>
                </a:lnTo>
                <a:lnTo>
                  <a:pt x="0" y="8495982"/>
                </a:lnTo>
                <a:lnTo>
                  <a:pt x="0" y="0"/>
                </a:lnTo>
                <a:close/>
              </a:path>
            </a:pathLst>
          </a:custGeom>
          <a:blipFill>
            <a:blip r:embed="rId9"/>
            <a:stretch>
              <a:fillRect l="0" t="0" r="0" b="0"/>
            </a:stretch>
          </a:blipFill>
        </p:spPr>
      </p:sp>
      <p:sp>
        <p:nvSpPr>
          <p:cNvPr name="TextBox 9" id="9"/>
          <p:cNvSpPr txBox="true"/>
          <p:nvPr/>
        </p:nvSpPr>
        <p:spPr>
          <a:xfrm rot="0">
            <a:off x="266944" y="1799889"/>
            <a:ext cx="8191433" cy="2477627"/>
          </a:xfrm>
          <a:prstGeom prst="rect">
            <a:avLst/>
          </a:prstGeom>
        </p:spPr>
        <p:txBody>
          <a:bodyPr anchor="t" rtlCol="false" tIns="0" lIns="0" bIns="0" rIns="0">
            <a:spAutoFit/>
          </a:bodyPr>
          <a:lstStyle/>
          <a:p>
            <a:pPr algn="l">
              <a:lnSpc>
                <a:spcPts val="4931"/>
              </a:lnSpc>
            </a:pPr>
            <a:r>
              <a:rPr lang="en-US" sz="5136" b="true">
                <a:solidFill>
                  <a:srgbClr val="FFFFFF"/>
                </a:solidFill>
                <a:latin typeface="The Seasons Bold"/>
                <a:ea typeface="The Seasons Bold"/>
                <a:cs typeface="The Seasons Bold"/>
                <a:sym typeface="The Seasons Bold"/>
              </a:rPr>
              <a:t>8.Find products where the discounted price ends </a:t>
            </a:r>
          </a:p>
          <a:p>
            <a:pPr algn="l">
              <a:lnSpc>
                <a:spcPts val="4931"/>
              </a:lnSpc>
            </a:pPr>
            <a:r>
              <a:rPr lang="en-US" sz="5136" b="true">
                <a:solidFill>
                  <a:srgbClr val="FFFFFF"/>
                </a:solidFill>
                <a:latin typeface="The Seasons Bold"/>
                <a:ea typeface="The Seasons Bold"/>
                <a:cs typeface="The Seasons Bold"/>
                <a:sym typeface="The Seasons Bold"/>
              </a:rPr>
              <a:t>with a 9.</a:t>
            </a:r>
          </a:p>
          <a:p>
            <a:pPr algn="l">
              <a:lnSpc>
                <a:spcPts val="4259"/>
              </a:lnSpc>
            </a:pPr>
          </a:p>
        </p:txBody>
      </p:sp>
      <p:sp>
        <p:nvSpPr>
          <p:cNvPr name="TextBox 10" id="10"/>
          <p:cNvSpPr txBox="true"/>
          <p:nvPr/>
        </p:nvSpPr>
        <p:spPr>
          <a:xfrm rot="0">
            <a:off x="16283487" y="62"/>
            <a:ext cx="1951627"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10</a:t>
            </a:r>
          </a:p>
        </p:txBody>
      </p:sp>
      <p:sp>
        <p:nvSpPr>
          <p:cNvPr name="TextBox 11" id="11"/>
          <p:cNvSpPr txBox="true"/>
          <p:nvPr/>
        </p:nvSpPr>
        <p:spPr>
          <a:xfrm rot="0">
            <a:off x="266944" y="3973841"/>
            <a:ext cx="7609874" cy="6381750"/>
          </a:xfrm>
          <a:prstGeom prst="rect">
            <a:avLst/>
          </a:prstGeom>
        </p:spPr>
        <p:txBody>
          <a:bodyPr anchor="t" rtlCol="false" tIns="0" lIns="0" bIns="0" rIns="0">
            <a:spAutoFit/>
          </a:bodyPr>
          <a:lstStyle/>
          <a:p>
            <a:pPr algn="ctr">
              <a:lnSpc>
                <a:spcPts val="8400"/>
              </a:lnSpc>
            </a:pPr>
            <a:r>
              <a:rPr lang="en-US" sz="6000">
                <a:solidFill>
                  <a:srgbClr val="DFD3C3"/>
                </a:solidFill>
                <a:latin typeface="The Seasons"/>
                <a:ea typeface="The Seasons"/>
                <a:cs typeface="The Seasons"/>
                <a:sym typeface="The Seasons"/>
              </a:rPr>
              <a:t>select product_name, discounted_price from mytable where discounted_price like "%9";</a:t>
            </a:r>
          </a:p>
          <a:p>
            <a:pPr algn="ctr">
              <a:lnSpc>
                <a:spcPts val="8400"/>
              </a:lnSpc>
              <a:spcBef>
                <a:spcPct val="0"/>
              </a:spcBef>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5122" y="-664866"/>
            <a:ext cx="19403122" cy="11582418"/>
          </a:xfrm>
          <a:custGeom>
            <a:avLst/>
            <a:gdLst/>
            <a:ahLst/>
            <a:cxnLst/>
            <a:rect r="r" b="b" t="t" l="l"/>
            <a:pathLst>
              <a:path h="11582418" w="19403122">
                <a:moveTo>
                  <a:pt x="0" y="0"/>
                </a:moveTo>
                <a:lnTo>
                  <a:pt x="19403122" y="0"/>
                </a:lnTo>
                <a:lnTo>
                  <a:pt x="19403122" y="11582418"/>
                </a:lnTo>
                <a:lnTo>
                  <a:pt x="0" y="11582418"/>
                </a:lnTo>
                <a:lnTo>
                  <a:pt x="0" y="0"/>
                </a:lnTo>
                <a:close/>
              </a:path>
            </a:pathLst>
          </a:custGeom>
          <a:blipFill>
            <a:blip r:embed="rId2"/>
            <a:stretch>
              <a:fillRect l="-16804" t="-5960" r="-10333" b="0"/>
            </a:stretch>
          </a:blipFill>
        </p:spPr>
      </p:sp>
      <p:sp>
        <p:nvSpPr>
          <p:cNvPr name="Freeform 3" id="3"/>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3773784"/>
            <a:ext cx="7012779" cy="6513216"/>
            <a:chOff x="0" y="0"/>
            <a:chExt cx="1846987" cy="1715415"/>
          </a:xfrm>
        </p:grpSpPr>
        <p:sp>
          <p:nvSpPr>
            <p:cNvPr name="Freeform 5" id="5"/>
            <p:cNvSpPr/>
            <p:nvPr/>
          </p:nvSpPr>
          <p:spPr>
            <a:xfrm flipH="false" flipV="false" rot="0">
              <a:off x="0" y="0"/>
              <a:ext cx="1846987" cy="1715415"/>
            </a:xfrm>
            <a:custGeom>
              <a:avLst/>
              <a:gdLst/>
              <a:ahLst/>
              <a:cxnLst/>
              <a:rect r="r" b="b" t="t" l="l"/>
              <a:pathLst>
                <a:path h="1715415" w="1846987">
                  <a:moveTo>
                    <a:pt x="56303" y="0"/>
                  </a:moveTo>
                  <a:lnTo>
                    <a:pt x="1790684" y="0"/>
                  </a:lnTo>
                  <a:cubicBezTo>
                    <a:pt x="1821779" y="0"/>
                    <a:pt x="1846987" y="25208"/>
                    <a:pt x="1846987" y="56303"/>
                  </a:cubicBezTo>
                  <a:lnTo>
                    <a:pt x="1846987" y="1659112"/>
                  </a:lnTo>
                  <a:cubicBezTo>
                    <a:pt x="1846987" y="1674045"/>
                    <a:pt x="1841055" y="1688366"/>
                    <a:pt x="1830496" y="1698924"/>
                  </a:cubicBezTo>
                  <a:cubicBezTo>
                    <a:pt x="1819937" y="1709483"/>
                    <a:pt x="1805617" y="1715415"/>
                    <a:pt x="1790684" y="1715415"/>
                  </a:cubicBezTo>
                  <a:lnTo>
                    <a:pt x="56303" y="1715415"/>
                  </a:lnTo>
                  <a:cubicBezTo>
                    <a:pt x="41370" y="1715415"/>
                    <a:pt x="27049" y="1709483"/>
                    <a:pt x="16491" y="1698924"/>
                  </a:cubicBezTo>
                  <a:cubicBezTo>
                    <a:pt x="5932" y="1688366"/>
                    <a:pt x="0" y="1674045"/>
                    <a:pt x="0" y="1659112"/>
                  </a:cubicBezTo>
                  <a:lnTo>
                    <a:pt x="0" y="56303"/>
                  </a:lnTo>
                  <a:cubicBezTo>
                    <a:pt x="0" y="41370"/>
                    <a:pt x="5932" y="27049"/>
                    <a:pt x="16491" y="16491"/>
                  </a:cubicBezTo>
                  <a:cubicBezTo>
                    <a:pt x="27049" y="5932"/>
                    <a:pt x="41370" y="0"/>
                    <a:pt x="56303" y="0"/>
                  </a:cubicBezTo>
                  <a:close/>
                </a:path>
              </a:pathLst>
            </a:custGeom>
            <a:solidFill>
              <a:srgbClr val="414C62"/>
            </a:solidFill>
          </p:spPr>
        </p:sp>
        <p:sp>
          <p:nvSpPr>
            <p:cNvPr name="TextBox 6" id="6"/>
            <p:cNvSpPr txBox="true"/>
            <p:nvPr/>
          </p:nvSpPr>
          <p:spPr>
            <a:xfrm>
              <a:off x="0" y="-47625"/>
              <a:ext cx="1846987" cy="176304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883720" y="-4476130"/>
            <a:ext cx="9457281" cy="10233307"/>
          </a:xfrm>
          <a:custGeom>
            <a:avLst/>
            <a:gdLst/>
            <a:ahLst/>
            <a:cxnLst/>
            <a:rect r="r" b="b" t="t" l="l"/>
            <a:pathLst>
              <a:path h="10233307" w="9457281">
                <a:moveTo>
                  <a:pt x="0" y="0"/>
                </a:moveTo>
                <a:lnTo>
                  <a:pt x="9457281" y="0"/>
                </a:lnTo>
                <a:lnTo>
                  <a:pt x="9457281" y="10233307"/>
                </a:lnTo>
                <a:lnTo>
                  <a:pt x="0" y="10233307"/>
                </a:lnTo>
                <a:lnTo>
                  <a:pt x="0" y="0"/>
                </a:lnTo>
                <a:close/>
              </a:path>
            </a:pathLst>
          </a:custGeom>
          <a:blipFill>
            <a:blip r:embed="rId5"/>
            <a:stretch>
              <a:fillRect l="0" t="0" r="0" b="0"/>
            </a:stretch>
          </a:blipFill>
        </p:spPr>
      </p:sp>
      <p:sp>
        <p:nvSpPr>
          <p:cNvPr name="Freeform 8" id="8"/>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2324321">
            <a:off x="12998088" y="7268494"/>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574839">
            <a:off x="-141581" y="1952014"/>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494840" y="842154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126143" y="464031"/>
            <a:ext cx="14123025" cy="4058861"/>
          </a:xfrm>
          <a:prstGeom prst="rect">
            <a:avLst/>
          </a:prstGeom>
        </p:spPr>
        <p:txBody>
          <a:bodyPr anchor="t" rtlCol="false" tIns="0" lIns="0" bIns="0" rIns="0">
            <a:spAutoFit/>
          </a:bodyPr>
          <a:lstStyle/>
          <a:p>
            <a:pPr algn="l">
              <a:lnSpc>
                <a:spcPts val="7706"/>
              </a:lnSpc>
            </a:pPr>
            <a:r>
              <a:rPr lang="en-US" sz="8027" b="true">
                <a:solidFill>
                  <a:srgbClr val="414C62"/>
                </a:solidFill>
                <a:latin typeface="The Seasons Bold"/>
                <a:ea typeface="The Seasons Bold"/>
                <a:cs typeface="The Seasons Bold"/>
                <a:sym typeface="The Seasons Bold"/>
              </a:rPr>
              <a:t>9.Display review contents that contains words like worst, waste, poor, or not good.</a:t>
            </a:r>
          </a:p>
          <a:p>
            <a:pPr algn="l">
              <a:lnSpc>
                <a:spcPts val="8090"/>
              </a:lnSpc>
            </a:pPr>
          </a:p>
        </p:txBody>
      </p:sp>
      <p:grpSp>
        <p:nvGrpSpPr>
          <p:cNvPr name="Group 13" id="13"/>
          <p:cNvGrpSpPr/>
          <p:nvPr/>
        </p:nvGrpSpPr>
        <p:grpSpPr>
          <a:xfrm rot="0">
            <a:off x="9501527" y="4372511"/>
            <a:ext cx="7348688" cy="4630155"/>
            <a:chOff x="0" y="0"/>
            <a:chExt cx="1935457" cy="1219465"/>
          </a:xfrm>
        </p:grpSpPr>
        <p:sp>
          <p:nvSpPr>
            <p:cNvPr name="Freeform 14" id="14"/>
            <p:cNvSpPr/>
            <p:nvPr/>
          </p:nvSpPr>
          <p:spPr>
            <a:xfrm flipH="false" flipV="false" rot="0">
              <a:off x="0" y="0"/>
              <a:ext cx="1935457" cy="1219465"/>
            </a:xfrm>
            <a:custGeom>
              <a:avLst/>
              <a:gdLst/>
              <a:ahLst/>
              <a:cxnLst/>
              <a:rect r="r" b="b" t="t" l="l"/>
              <a:pathLst>
                <a:path h="1219465" w="1935457">
                  <a:moveTo>
                    <a:pt x="53729" y="0"/>
                  </a:moveTo>
                  <a:lnTo>
                    <a:pt x="1881728" y="0"/>
                  </a:lnTo>
                  <a:cubicBezTo>
                    <a:pt x="1911402" y="0"/>
                    <a:pt x="1935457" y="24055"/>
                    <a:pt x="1935457" y="53729"/>
                  </a:cubicBezTo>
                  <a:lnTo>
                    <a:pt x="1935457" y="1165736"/>
                  </a:lnTo>
                  <a:cubicBezTo>
                    <a:pt x="1935457" y="1179986"/>
                    <a:pt x="1929796" y="1193652"/>
                    <a:pt x="1919720" y="1203728"/>
                  </a:cubicBezTo>
                  <a:cubicBezTo>
                    <a:pt x="1909644" y="1213804"/>
                    <a:pt x="1895978" y="1219465"/>
                    <a:pt x="1881728" y="1219465"/>
                  </a:cubicBezTo>
                  <a:lnTo>
                    <a:pt x="53729" y="1219465"/>
                  </a:lnTo>
                  <a:cubicBezTo>
                    <a:pt x="24055" y="1219465"/>
                    <a:pt x="0" y="1195409"/>
                    <a:pt x="0" y="1165736"/>
                  </a:cubicBezTo>
                  <a:lnTo>
                    <a:pt x="0" y="53729"/>
                  </a:lnTo>
                  <a:cubicBezTo>
                    <a:pt x="0" y="24055"/>
                    <a:pt x="24055" y="0"/>
                    <a:pt x="53729" y="0"/>
                  </a:cubicBezTo>
                  <a:close/>
                </a:path>
              </a:pathLst>
            </a:custGeom>
            <a:solidFill>
              <a:srgbClr val="414C62"/>
            </a:solidFill>
          </p:spPr>
        </p:sp>
        <p:sp>
          <p:nvSpPr>
            <p:cNvPr name="TextBox 15" id="15"/>
            <p:cNvSpPr txBox="true"/>
            <p:nvPr/>
          </p:nvSpPr>
          <p:spPr>
            <a:xfrm>
              <a:off x="0" y="-47625"/>
              <a:ext cx="1935457" cy="126709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true" rot="-8595741">
            <a:off x="15589731" y="3970253"/>
            <a:ext cx="2083248" cy="987373"/>
          </a:xfrm>
          <a:custGeom>
            <a:avLst/>
            <a:gdLst/>
            <a:ahLst/>
            <a:cxnLst/>
            <a:rect r="r" b="b" t="t" l="l"/>
            <a:pathLst>
              <a:path h="987373" w="2083248">
                <a:moveTo>
                  <a:pt x="0" y="987373"/>
                </a:moveTo>
                <a:lnTo>
                  <a:pt x="2083248" y="987373"/>
                </a:lnTo>
                <a:lnTo>
                  <a:pt x="2083248" y="0"/>
                </a:lnTo>
                <a:lnTo>
                  <a:pt x="0" y="0"/>
                </a:lnTo>
                <a:lnTo>
                  <a:pt x="0" y="98737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true" rot="8804945">
            <a:off x="108003" y="3089597"/>
            <a:ext cx="2083248" cy="987373"/>
          </a:xfrm>
          <a:custGeom>
            <a:avLst/>
            <a:gdLst/>
            <a:ahLst/>
            <a:cxnLst/>
            <a:rect r="r" b="b" t="t" l="l"/>
            <a:pathLst>
              <a:path h="987373" w="2083248">
                <a:moveTo>
                  <a:pt x="0" y="987373"/>
                </a:moveTo>
                <a:lnTo>
                  <a:pt x="2083248" y="987373"/>
                </a:lnTo>
                <a:lnTo>
                  <a:pt x="2083248" y="0"/>
                </a:lnTo>
                <a:lnTo>
                  <a:pt x="0" y="0"/>
                </a:lnTo>
                <a:lnTo>
                  <a:pt x="0" y="98737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365892" y="4073147"/>
            <a:ext cx="6338394" cy="5914489"/>
          </a:xfrm>
          <a:custGeom>
            <a:avLst/>
            <a:gdLst/>
            <a:ahLst/>
            <a:cxnLst/>
            <a:rect r="r" b="b" t="t" l="l"/>
            <a:pathLst>
              <a:path h="5914489" w="6338394">
                <a:moveTo>
                  <a:pt x="0" y="0"/>
                </a:moveTo>
                <a:lnTo>
                  <a:pt x="6338394" y="0"/>
                </a:lnTo>
                <a:lnTo>
                  <a:pt x="6338394" y="5914489"/>
                </a:lnTo>
                <a:lnTo>
                  <a:pt x="0" y="5914489"/>
                </a:lnTo>
                <a:lnTo>
                  <a:pt x="0" y="0"/>
                </a:lnTo>
                <a:close/>
              </a:path>
            </a:pathLst>
          </a:custGeom>
          <a:blipFill>
            <a:blip r:embed="rId8"/>
            <a:stretch>
              <a:fillRect l="0" t="0" r="0" b="0"/>
            </a:stretch>
          </a:blipFill>
        </p:spPr>
      </p:sp>
      <p:sp>
        <p:nvSpPr>
          <p:cNvPr name="TextBox 19" id="19"/>
          <p:cNvSpPr txBox="true"/>
          <p:nvPr/>
        </p:nvSpPr>
        <p:spPr>
          <a:xfrm rot="0">
            <a:off x="16398304" y="402398"/>
            <a:ext cx="923486"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11</a:t>
            </a:r>
          </a:p>
        </p:txBody>
      </p:sp>
      <p:sp>
        <p:nvSpPr>
          <p:cNvPr name="TextBox 20" id="20"/>
          <p:cNvSpPr txBox="true"/>
          <p:nvPr/>
        </p:nvSpPr>
        <p:spPr>
          <a:xfrm rot="0">
            <a:off x="9639533" y="5067300"/>
            <a:ext cx="6991822" cy="3138493"/>
          </a:xfrm>
          <a:prstGeom prst="rect">
            <a:avLst/>
          </a:prstGeom>
        </p:spPr>
        <p:txBody>
          <a:bodyPr anchor="t" rtlCol="false" tIns="0" lIns="0" bIns="0" rIns="0">
            <a:spAutoFit/>
          </a:bodyPr>
          <a:lstStyle/>
          <a:p>
            <a:pPr algn="ctr">
              <a:lnSpc>
                <a:spcPts val="4162"/>
              </a:lnSpc>
            </a:pPr>
            <a:r>
              <a:rPr lang="en-US" sz="2973">
                <a:solidFill>
                  <a:srgbClr val="DFD3C3"/>
                </a:solidFill>
                <a:latin typeface="Arimo"/>
                <a:ea typeface="Arimo"/>
                <a:cs typeface="Arimo"/>
                <a:sym typeface="Arimo"/>
              </a:rPr>
              <a:t>select review_content from mytable </a:t>
            </a:r>
          </a:p>
          <a:p>
            <a:pPr algn="ctr">
              <a:lnSpc>
                <a:spcPts val="4162"/>
              </a:lnSpc>
            </a:pPr>
            <a:r>
              <a:rPr lang="en-US" sz="2973">
                <a:solidFill>
                  <a:srgbClr val="DFD3C3"/>
                </a:solidFill>
                <a:latin typeface="Arimo"/>
                <a:ea typeface="Arimo"/>
                <a:cs typeface="Arimo"/>
                <a:sym typeface="Arimo"/>
              </a:rPr>
              <a:t>where review_content like "%worst%" </a:t>
            </a:r>
          </a:p>
          <a:p>
            <a:pPr algn="ctr">
              <a:lnSpc>
                <a:spcPts val="4162"/>
              </a:lnSpc>
            </a:pPr>
            <a:r>
              <a:rPr lang="en-US" sz="2973">
                <a:solidFill>
                  <a:srgbClr val="DFD3C3"/>
                </a:solidFill>
                <a:latin typeface="Arimo"/>
                <a:ea typeface="Arimo"/>
                <a:cs typeface="Arimo"/>
                <a:sym typeface="Arimo"/>
              </a:rPr>
              <a:t>or review_content like "%waste%"</a:t>
            </a:r>
          </a:p>
          <a:p>
            <a:pPr algn="ctr">
              <a:lnSpc>
                <a:spcPts val="4162"/>
              </a:lnSpc>
            </a:pPr>
            <a:r>
              <a:rPr lang="en-US" sz="2973">
                <a:solidFill>
                  <a:srgbClr val="DFD3C3"/>
                </a:solidFill>
                <a:latin typeface="Arimo"/>
                <a:ea typeface="Arimo"/>
                <a:cs typeface="Arimo"/>
                <a:sym typeface="Arimo"/>
              </a:rPr>
              <a:t>or review_content like "%poor%" </a:t>
            </a:r>
          </a:p>
          <a:p>
            <a:pPr algn="ctr">
              <a:lnSpc>
                <a:spcPts val="4162"/>
              </a:lnSpc>
            </a:pPr>
            <a:r>
              <a:rPr lang="en-US" sz="2973">
                <a:solidFill>
                  <a:srgbClr val="DFD3C3"/>
                </a:solidFill>
                <a:latin typeface="Arimo"/>
                <a:ea typeface="Arimo"/>
                <a:cs typeface="Arimo"/>
                <a:sym typeface="Arimo"/>
              </a:rPr>
              <a:t>or review_content like "%not good%";</a:t>
            </a:r>
          </a:p>
          <a:p>
            <a:pPr algn="ctr">
              <a:lnSpc>
                <a:spcPts val="4162"/>
              </a:lnSpc>
              <a:spcBef>
                <a:spcPct val="0"/>
              </a:spcBef>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123" y="0"/>
            <a:ext cx="19403122" cy="10287000"/>
          </a:xfrm>
          <a:custGeom>
            <a:avLst/>
            <a:gdLst/>
            <a:ahLst/>
            <a:cxnLst/>
            <a:rect r="r" b="b" t="t" l="l"/>
            <a:pathLst>
              <a:path h="10287000" w="19403122">
                <a:moveTo>
                  <a:pt x="0" y="0"/>
                </a:moveTo>
                <a:lnTo>
                  <a:pt x="19403122" y="0"/>
                </a:lnTo>
                <a:lnTo>
                  <a:pt x="19403122" y="10287000"/>
                </a:lnTo>
                <a:lnTo>
                  <a:pt x="0" y="10287000"/>
                </a:lnTo>
                <a:lnTo>
                  <a:pt x="0" y="0"/>
                </a:lnTo>
                <a:close/>
              </a:path>
            </a:pathLst>
          </a:custGeom>
          <a:blipFill>
            <a:blip r:embed="rId2"/>
            <a:stretch>
              <a:fillRect l="-9333" t="-5960" r="-3585" b="0"/>
            </a:stretch>
          </a:blipFill>
        </p:spPr>
      </p:sp>
      <p:grpSp>
        <p:nvGrpSpPr>
          <p:cNvPr name="Group 3" id="3"/>
          <p:cNvGrpSpPr/>
          <p:nvPr/>
        </p:nvGrpSpPr>
        <p:grpSpPr>
          <a:xfrm rot="0">
            <a:off x="2804552" y="2473896"/>
            <a:ext cx="12314651" cy="5989759"/>
            <a:chOff x="0" y="0"/>
            <a:chExt cx="3243365" cy="1577550"/>
          </a:xfrm>
        </p:grpSpPr>
        <p:sp>
          <p:nvSpPr>
            <p:cNvPr name="Freeform 4" id="4"/>
            <p:cNvSpPr/>
            <p:nvPr/>
          </p:nvSpPr>
          <p:spPr>
            <a:xfrm flipH="false" flipV="false" rot="0">
              <a:off x="0" y="0"/>
              <a:ext cx="3243365" cy="1577550"/>
            </a:xfrm>
            <a:custGeom>
              <a:avLst/>
              <a:gdLst/>
              <a:ahLst/>
              <a:cxnLst/>
              <a:rect r="r" b="b" t="t" l="l"/>
              <a:pathLst>
                <a:path h="1577550" w="3243365">
                  <a:moveTo>
                    <a:pt x="32062" y="0"/>
                  </a:moveTo>
                  <a:lnTo>
                    <a:pt x="3211303" y="0"/>
                  </a:lnTo>
                  <a:cubicBezTo>
                    <a:pt x="3229010" y="0"/>
                    <a:pt x="3243365" y="14355"/>
                    <a:pt x="3243365" y="32062"/>
                  </a:cubicBezTo>
                  <a:lnTo>
                    <a:pt x="3243365" y="1545487"/>
                  </a:lnTo>
                  <a:cubicBezTo>
                    <a:pt x="3243365" y="1553991"/>
                    <a:pt x="3239987" y="1562146"/>
                    <a:pt x="3233974" y="1568159"/>
                  </a:cubicBezTo>
                  <a:cubicBezTo>
                    <a:pt x="3227961" y="1574172"/>
                    <a:pt x="3219806" y="1577550"/>
                    <a:pt x="3211303" y="1577550"/>
                  </a:cubicBezTo>
                  <a:lnTo>
                    <a:pt x="32062" y="1577550"/>
                  </a:lnTo>
                  <a:cubicBezTo>
                    <a:pt x="14355" y="1577550"/>
                    <a:pt x="0" y="1563195"/>
                    <a:pt x="0" y="1545487"/>
                  </a:cubicBezTo>
                  <a:lnTo>
                    <a:pt x="0" y="32062"/>
                  </a:lnTo>
                  <a:cubicBezTo>
                    <a:pt x="0" y="14355"/>
                    <a:pt x="14355" y="0"/>
                    <a:pt x="32062" y="0"/>
                  </a:cubicBezTo>
                  <a:close/>
                </a:path>
              </a:pathLst>
            </a:custGeom>
            <a:solidFill>
              <a:srgbClr val="414C62"/>
            </a:solidFill>
          </p:spPr>
        </p:sp>
        <p:sp>
          <p:nvSpPr>
            <p:cNvPr name="TextBox 5" id="5"/>
            <p:cNvSpPr txBox="true"/>
            <p:nvPr/>
          </p:nvSpPr>
          <p:spPr>
            <a:xfrm>
              <a:off x="0" y="-47625"/>
              <a:ext cx="3243365" cy="16251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83720" y="-4476130"/>
            <a:ext cx="9457281" cy="10233307"/>
          </a:xfrm>
          <a:custGeom>
            <a:avLst/>
            <a:gdLst/>
            <a:ahLst/>
            <a:cxnLst/>
            <a:rect r="r" b="b" t="t" l="l"/>
            <a:pathLst>
              <a:path h="10233307" w="9457281">
                <a:moveTo>
                  <a:pt x="0" y="0"/>
                </a:moveTo>
                <a:lnTo>
                  <a:pt x="9457281" y="0"/>
                </a:lnTo>
                <a:lnTo>
                  <a:pt x="9457281" y="10233307"/>
                </a:lnTo>
                <a:lnTo>
                  <a:pt x="0" y="10233307"/>
                </a:lnTo>
                <a:lnTo>
                  <a:pt x="0" y="0"/>
                </a:lnTo>
                <a:close/>
              </a:path>
            </a:pathLst>
          </a:custGeom>
          <a:blipFill>
            <a:blip r:embed="rId3"/>
            <a:stretch>
              <a:fillRect l="0" t="0" r="0" b="0"/>
            </a:stretch>
          </a:blipFill>
        </p:spPr>
      </p:sp>
      <p:sp>
        <p:nvSpPr>
          <p:cNvPr name="Freeform 7" id="7"/>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324321">
            <a:off x="12998088" y="7268494"/>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574839">
            <a:off x="2149183" y="2743133"/>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8595741">
            <a:off x="2162298" y="7757561"/>
            <a:ext cx="2067230" cy="979781"/>
          </a:xfrm>
          <a:custGeom>
            <a:avLst/>
            <a:gdLst/>
            <a:ahLst/>
            <a:cxnLst/>
            <a:rect r="r" b="b" t="t" l="l"/>
            <a:pathLst>
              <a:path h="979781" w="2067230">
                <a:moveTo>
                  <a:pt x="0" y="0"/>
                </a:moveTo>
                <a:lnTo>
                  <a:pt x="2067230" y="0"/>
                </a:lnTo>
                <a:lnTo>
                  <a:pt x="2067230" y="979781"/>
                </a:lnTo>
                <a:lnTo>
                  <a:pt x="0" y="9797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3913572" y="8247451"/>
            <a:ext cx="7695642" cy="2670100"/>
          </a:xfrm>
          <a:custGeom>
            <a:avLst/>
            <a:gdLst/>
            <a:ahLst/>
            <a:cxnLst/>
            <a:rect r="r" b="b" t="t" l="l"/>
            <a:pathLst>
              <a:path h="2670100" w="7695642">
                <a:moveTo>
                  <a:pt x="0" y="0"/>
                </a:moveTo>
                <a:lnTo>
                  <a:pt x="7695643" y="0"/>
                </a:lnTo>
                <a:lnTo>
                  <a:pt x="7695643" y="2670101"/>
                </a:lnTo>
                <a:lnTo>
                  <a:pt x="0" y="2670101"/>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7971945" y="2215936"/>
            <a:ext cx="8888102" cy="7366565"/>
          </a:xfrm>
          <a:custGeom>
            <a:avLst/>
            <a:gdLst/>
            <a:ahLst/>
            <a:cxnLst/>
            <a:rect r="r" b="b" t="t" l="l"/>
            <a:pathLst>
              <a:path h="7366565" w="8888102">
                <a:moveTo>
                  <a:pt x="0" y="0"/>
                </a:moveTo>
                <a:lnTo>
                  <a:pt x="8888102" y="0"/>
                </a:lnTo>
                <a:lnTo>
                  <a:pt x="8888102" y="7366566"/>
                </a:lnTo>
                <a:lnTo>
                  <a:pt x="0" y="7366566"/>
                </a:lnTo>
                <a:lnTo>
                  <a:pt x="0" y="0"/>
                </a:lnTo>
                <a:close/>
              </a:path>
            </a:pathLst>
          </a:custGeom>
          <a:blipFill>
            <a:blip r:embed="rId10"/>
            <a:stretch>
              <a:fillRect l="0" t="0" r="0" b="0"/>
            </a:stretch>
          </a:blipFill>
        </p:spPr>
      </p:sp>
      <p:sp>
        <p:nvSpPr>
          <p:cNvPr name="TextBox 15" id="15"/>
          <p:cNvSpPr txBox="true"/>
          <p:nvPr/>
        </p:nvSpPr>
        <p:spPr>
          <a:xfrm rot="0">
            <a:off x="16249168" y="402398"/>
            <a:ext cx="1221758"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12</a:t>
            </a:r>
          </a:p>
        </p:txBody>
      </p:sp>
      <p:sp>
        <p:nvSpPr>
          <p:cNvPr name="TextBox 16" id="16"/>
          <p:cNvSpPr txBox="true"/>
          <p:nvPr/>
        </p:nvSpPr>
        <p:spPr>
          <a:xfrm rot="0">
            <a:off x="0" y="423353"/>
            <a:ext cx="16485307" cy="2834130"/>
          </a:xfrm>
          <a:prstGeom prst="rect">
            <a:avLst/>
          </a:prstGeom>
        </p:spPr>
        <p:txBody>
          <a:bodyPr anchor="t" rtlCol="false" tIns="0" lIns="0" bIns="0" rIns="0">
            <a:spAutoFit/>
          </a:bodyPr>
          <a:lstStyle/>
          <a:p>
            <a:pPr algn="ctr">
              <a:lnSpc>
                <a:spcPts val="7208"/>
              </a:lnSpc>
            </a:pPr>
            <a:r>
              <a:rPr lang="en-US" sz="6800" b="true">
                <a:solidFill>
                  <a:srgbClr val="414C62"/>
                </a:solidFill>
                <a:latin typeface="The Seasons Bold"/>
                <a:ea typeface="The Seasons Bold"/>
                <a:cs typeface="The Seasons Bold"/>
                <a:sym typeface="The Seasons Bold"/>
              </a:rPr>
              <a:t>10.List all products where </a:t>
            </a:r>
            <a:r>
              <a:rPr lang="en-US" sz="6800" b="true">
                <a:solidFill>
                  <a:srgbClr val="FFFFFF"/>
                </a:solidFill>
                <a:latin typeface="The Seasons Bold"/>
                <a:ea typeface="The Seasons Bold"/>
                <a:cs typeface="The Seasons Bold"/>
                <a:sym typeface="The Seasons Bold"/>
              </a:rPr>
              <a:t>the</a:t>
            </a:r>
            <a:r>
              <a:rPr lang="en-US" sz="6800" b="true">
                <a:solidFill>
                  <a:srgbClr val="414C62"/>
                </a:solidFill>
                <a:latin typeface="The Seasons Bold"/>
                <a:ea typeface="The Seasons Bold"/>
                <a:cs typeface="The Seasons Bold"/>
                <a:sym typeface="The Seasons Bold"/>
              </a:rPr>
              <a:t> category includes "Accessories."</a:t>
            </a:r>
          </a:p>
          <a:p>
            <a:pPr algn="ctr">
              <a:lnSpc>
                <a:spcPts val="8400"/>
              </a:lnSpc>
            </a:pPr>
          </a:p>
        </p:txBody>
      </p:sp>
      <p:sp>
        <p:nvSpPr>
          <p:cNvPr name="TextBox 17" id="17"/>
          <p:cNvSpPr txBox="true"/>
          <p:nvPr/>
        </p:nvSpPr>
        <p:spPr>
          <a:xfrm rot="0">
            <a:off x="3027645" y="4100975"/>
            <a:ext cx="4754929" cy="3580765"/>
          </a:xfrm>
          <a:prstGeom prst="rect">
            <a:avLst/>
          </a:prstGeom>
        </p:spPr>
        <p:txBody>
          <a:bodyPr anchor="t" rtlCol="false" tIns="0" lIns="0" bIns="0" rIns="0">
            <a:spAutoFit/>
          </a:bodyPr>
          <a:lstStyle/>
          <a:p>
            <a:pPr algn="ctr">
              <a:lnSpc>
                <a:spcPts val="4759"/>
              </a:lnSpc>
            </a:pPr>
            <a:r>
              <a:rPr lang="en-US" sz="3399" b="true">
                <a:solidFill>
                  <a:srgbClr val="DFD3C3"/>
                </a:solidFill>
                <a:latin typeface="Canva Sans Bold"/>
                <a:ea typeface="Canva Sans Bold"/>
                <a:cs typeface="Canva Sans Bold"/>
                <a:sym typeface="Canva Sans Bold"/>
              </a:rPr>
              <a:t>select product_name, category from mytable where category like "%Accessories%";</a:t>
            </a:r>
          </a:p>
          <a:p>
            <a:pPr algn="ctr">
              <a:lnSpc>
                <a:spcPts val="4759"/>
              </a:lnSpc>
            </a:pP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85731" y="4293818"/>
            <a:ext cx="5863002" cy="3911721"/>
          </a:xfrm>
          <a:custGeom>
            <a:avLst/>
            <a:gdLst/>
            <a:ahLst/>
            <a:cxnLst/>
            <a:rect r="r" b="b" t="t" l="l"/>
            <a:pathLst>
              <a:path h="3911721" w="5863002">
                <a:moveTo>
                  <a:pt x="0" y="0"/>
                </a:moveTo>
                <a:lnTo>
                  <a:pt x="5863001" y="0"/>
                </a:lnTo>
                <a:lnTo>
                  <a:pt x="5863001" y="3911722"/>
                </a:lnTo>
                <a:lnTo>
                  <a:pt x="0" y="3911722"/>
                </a:lnTo>
                <a:lnTo>
                  <a:pt x="0" y="0"/>
                </a:lnTo>
                <a:close/>
              </a:path>
            </a:pathLst>
          </a:custGeom>
          <a:blipFill>
            <a:blip r:embed="rId2"/>
            <a:stretch>
              <a:fillRect l="0" t="0" r="0" b="0"/>
            </a:stretch>
          </a:blipFill>
        </p:spPr>
      </p:sp>
      <p:sp>
        <p:nvSpPr>
          <p:cNvPr name="TextBox 3" id="3"/>
          <p:cNvSpPr txBox="true"/>
          <p:nvPr/>
        </p:nvSpPr>
        <p:spPr>
          <a:xfrm rot="0">
            <a:off x="495221" y="497526"/>
            <a:ext cx="16995941" cy="9713596"/>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Arimo"/>
                <a:ea typeface="Arimo"/>
                <a:cs typeface="Arimo"/>
                <a:sym typeface="Arimo"/>
              </a:rPr>
              <a:t>🚀</a:t>
            </a:r>
            <a:r>
              <a:rPr lang="en-US" b="true" sz="2699">
                <a:solidFill>
                  <a:srgbClr val="000000"/>
                </a:solidFill>
                <a:latin typeface="Arimo Bold"/>
                <a:ea typeface="Arimo Bold"/>
                <a:cs typeface="Arimo Bold"/>
                <a:sym typeface="Arimo Bold"/>
              </a:rPr>
              <a:t> Amazon Sales Data Analysis: Leveraging SQL for E-Commerce Insights 🛒📊</a:t>
            </a:r>
          </a:p>
          <a:p>
            <a:pPr algn="l">
              <a:lnSpc>
                <a:spcPts val="3499"/>
              </a:lnSpc>
              <a:spcBef>
                <a:spcPct val="0"/>
              </a:spcBef>
            </a:pPr>
            <a:r>
              <a:rPr lang="en-US" sz="2499">
                <a:solidFill>
                  <a:srgbClr val="000000"/>
                </a:solidFill>
                <a:latin typeface="Arimo"/>
                <a:ea typeface="Arimo"/>
                <a:cs typeface="Arimo"/>
                <a:sym typeface="Arimo"/>
              </a:rPr>
              <a:t>As part of my data analytics journey, I explored Amazon’s sales data using SQL, uncovering key patterns in pricing, customer reviews, and product discounts. </a:t>
            </a:r>
          </a:p>
          <a:p>
            <a:pPr algn="l">
              <a:lnSpc>
                <a:spcPts val="3499"/>
              </a:lnSpc>
              <a:spcBef>
                <a:spcPct val="0"/>
              </a:spcBef>
            </a:pPr>
            <a:r>
              <a:rPr lang="en-US" b="true" sz="2499">
                <a:solidFill>
                  <a:srgbClr val="000000"/>
                </a:solidFill>
                <a:latin typeface="Arimo Bold"/>
                <a:ea typeface="Arimo Bold"/>
                <a:cs typeface="Arimo Bold"/>
                <a:sym typeface="Arimo Bold"/>
              </a:rPr>
              <a:t>Here’s what I found:</a:t>
            </a:r>
          </a:p>
          <a:p>
            <a:pPr algn="l">
              <a:lnSpc>
                <a:spcPts val="3499"/>
              </a:lnSpc>
              <a:spcBef>
                <a:spcPct val="0"/>
              </a:spcBef>
            </a:pPr>
            <a:r>
              <a:rPr lang="en-US" b="true" sz="2499">
                <a:solidFill>
                  <a:srgbClr val="000000"/>
                </a:solidFill>
                <a:latin typeface="Arimo Bold"/>
                <a:ea typeface="Arimo Bold"/>
                <a:cs typeface="Arimo Bold"/>
                <a:sym typeface="Arimo Bold"/>
              </a:rPr>
              <a:t>🔹 Product Pricing &amp; Discounts</a:t>
            </a:r>
          </a:p>
          <a:p>
            <a:pPr algn="l">
              <a:lnSpc>
                <a:spcPts val="3499"/>
              </a:lnSpc>
              <a:spcBef>
                <a:spcPct val="0"/>
              </a:spcBef>
            </a:pPr>
            <a:r>
              <a:rPr lang="en-US" sz="2499">
                <a:solidFill>
                  <a:srgbClr val="000000"/>
                </a:solidFill>
                <a:latin typeface="Arimo"/>
                <a:ea typeface="Arimo"/>
                <a:cs typeface="Arimo"/>
                <a:sym typeface="Arimo"/>
              </a:rPr>
              <a:t>Identified products with high discounts (50% or more) for strategic promotions.</a:t>
            </a:r>
          </a:p>
          <a:p>
            <a:pPr algn="l">
              <a:lnSpc>
                <a:spcPts val="3499"/>
              </a:lnSpc>
              <a:spcBef>
                <a:spcPct val="0"/>
              </a:spcBef>
            </a:pPr>
            <a:r>
              <a:rPr lang="en-US" sz="2499">
                <a:solidFill>
                  <a:srgbClr val="000000"/>
                </a:solidFill>
                <a:latin typeface="Arimo"/>
                <a:ea typeface="Arimo"/>
                <a:cs typeface="Arimo"/>
                <a:sym typeface="Arimo"/>
              </a:rPr>
              <a:t>Analyzed price differences between actual and discounted prices.</a:t>
            </a:r>
          </a:p>
          <a:p>
            <a:pPr algn="l">
              <a:lnSpc>
                <a:spcPts val="3499"/>
              </a:lnSpc>
              <a:spcBef>
                <a:spcPct val="0"/>
              </a:spcBef>
            </a:pPr>
            <a:r>
              <a:rPr lang="en-US" sz="2499">
                <a:solidFill>
                  <a:srgbClr val="000000"/>
                </a:solidFill>
                <a:latin typeface="Arimo"/>
                <a:ea typeface="Arimo"/>
                <a:cs typeface="Arimo"/>
                <a:sym typeface="Arimo"/>
              </a:rPr>
              <a:t>Found discounted products under ₹500, catering to budget-conscious customers.</a:t>
            </a:r>
          </a:p>
          <a:p>
            <a:pPr algn="l">
              <a:lnSpc>
                <a:spcPts val="3499"/>
              </a:lnSpc>
              <a:spcBef>
                <a:spcPct val="0"/>
              </a:spcBef>
            </a:pPr>
            <a:r>
              <a:rPr lang="en-US" b="true" sz="2499">
                <a:solidFill>
                  <a:srgbClr val="000000"/>
                </a:solidFill>
                <a:latin typeface="Arimo Bold"/>
                <a:ea typeface="Arimo Bold"/>
                <a:cs typeface="Arimo Bold"/>
                <a:sym typeface="Arimo Bold"/>
              </a:rPr>
              <a:t>🔹 Customer Reviews &amp; Feedback</a:t>
            </a:r>
          </a:p>
          <a:p>
            <a:pPr algn="l">
              <a:lnSpc>
                <a:spcPts val="3499"/>
              </a:lnSpc>
              <a:spcBef>
                <a:spcPct val="0"/>
              </a:spcBef>
            </a:pPr>
            <a:r>
              <a:rPr lang="en-US" sz="2499">
                <a:solidFill>
                  <a:srgbClr val="000000"/>
                </a:solidFill>
                <a:latin typeface="Arimo"/>
                <a:ea typeface="Arimo"/>
                <a:cs typeface="Arimo"/>
                <a:sym typeface="Arimo"/>
              </a:rPr>
              <a:t>Extracted reviews mentioning "fast charging" to assess product performance.</a:t>
            </a:r>
          </a:p>
          <a:p>
            <a:pPr algn="l">
              <a:lnSpc>
                <a:spcPts val="3499"/>
              </a:lnSpc>
              <a:spcBef>
                <a:spcPct val="0"/>
              </a:spcBef>
            </a:pPr>
            <a:r>
              <a:rPr lang="en-US" sz="2499">
                <a:solidFill>
                  <a:srgbClr val="000000"/>
                </a:solidFill>
                <a:latin typeface="Arimo"/>
                <a:ea typeface="Arimo"/>
                <a:cs typeface="Arimo"/>
                <a:sym typeface="Arimo"/>
              </a:rPr>
              <a:t>Flagged negative sentiment reviews containing words like "worst" and "poor."</a:t>
            </a:r>
          </a:p>
          <a:p>
            <a:pPr algn="l">
              <a:lnSpc>
                <a:spcPts val="3499"/>
              </a:lnSpc>
              <a:spcBef>
                <a:spcPct val="0"/>
              </a:spcBef>
            </a:pPr>
            <a:r>
              <a:rPr lang="en-US" b="true" sz="2499">
                <a:solidFill>
                  <a:srgbClr val="000000"/>
                </a:solidFill>
                <a:latin typeface="Arimo Bold"/>
                <a:ea typeface="Arimo Bold"/>
                <a:cs typeface="Arimo Bold"/>
                <a:sym typeface="Arimo Bold"/>
              </a:rPr>
              <a:t>🔹 Product Category &amp; Trends</a:t>
            </a:r>
          </a:p>
          <a:p>
            <a:pPr algn="l">
              <a:lnSpc>
                <a:spcPts val="3499"/>
              </a:lnSpc>
              <a:spcBef>
                <a:spcPct val="0"/>
              </a:spcBef>
            </a:pPr>
            <a:r>
              <a:rPr lang="en-US" sz="2499">
                <a:solidFill>
                  <a:srgbClr val="000000"/>
                </a:solidFill>
                <a:latin typeface="Arimo"/>
                <a:ea typeface="Arimo"/>
                <a:cs typeface="Arimo"/>
                <a:sym typeface="Arimo"/>
              </a:rPr>
              <a:t>Listed top-rated products (4+ stars) with premium pricing above ₹1,000.</a:t>
            </a:r>
          </a:p>
          <a:p>
            <a:pPr algn="l">
              <a:lnSpc>
                <a:spcPts val="3499"/>
              </a:lnSpc>
              <a:spcBef>
                <a:spcPct val="0"/>
              </a:spcBef>
            </a:pPr>
            <a:r>
              <a:rPr lang="en-US" sz="2499">
                <a:solidFill>
                  <a:srgbClr val="000000"/>
                </a:solidFill>
                <a:latin typeface="Arimo"/>
                <a:ea typeface="Arimo"/>
                <a:cs typeface="Arimo"/>
                <a:sym typeface="Arimo"/>
              </a:rPr>
              <a:t>Found popular accessories using category-based filtering.</a:t>
            </a:r>
          </a:p>
          <a:p>
            <a:pPr algn="l">
              <a:lnSpc>
                <a:spcPts val="3499"/>
              </a:lnSpc>
              <a:spcBef>
                <a:spcPct val="0"/>
              </a:spcBef>
            </a:pPr>
            <a:r>
              <a:rPr lang="en-US" sz="2499">
                <a:solidFill>
                  <a:srgbClr val="000000"/>
                </a:solidFill>
                <a:latin typeface="Arimo"/>
                <a:ea typeface="Arimo"/>
                <a:cs typeface="Arimo"/>
                <a:sym typeface="Arimo"/>
              </a:rPr>
              <a:t>Identified products ending in ₹9, a common psychological pricing strategy.</a:t>
            </a:r>
          </a:p>
          <a:p>
            <a:pPr algn="l">
              <a:lnSpc>
                <a:spcPts val="3499"/>
              </a:lnSpc>
              <a:spcBef>
                <a:spcPct val="0"/>
              </a:spcBef>
            </a:pPr>
            <a:r>
              <a:rPr lang="en-US" b="true" sz="2499">
                <a:solidFill>
                  <a:srgbClr val="000000"/>
                </a:solidFill>
                <a:latin typeface="Arimo Bold"/>
                <a:ea typeface="Arimo Bold"/>
                <a:cs typeface="Arimo Bold"/>
                <a:sym typeface="Arimo Bold"/>
              </a:rPr>
              <a:t>📌 Key Takeaways</a:t>
            </a:r>
          </a:p>
          <a:p>
            <a:pPr algn="l">
              <a:lnSpc>
                <a:spcPts val="3499"/>
              </a:lnSpc>
              <a:spcBef>
                <a:spcPct val="0"/>
              </a:spcBef>
            </a:pPr>
            <a:r>
              <a:rPr lang="en-US" sz="2499">
                <a:solidFill>
                  <a:srgbClr val="000000"/>
                </a:solidFill>
                <a:latin typeface="Arimo"/>
                <a:ea typeface="Arimo"/>
                <a:cs typeface="Arimo"/>
                <a:sym typeface="Arimo"/>
              </a:rPr>
              <a:t> ✔ SQL-driven insights help optimize pricing strategies and discounts.</a:t>
            </a:r>
          </a:p>
          <a:p>
            <a:pPr algn="l">
              <a:lnSpc>
                <a:spcPts val="3499"/>
              </a:lnSpc>
              <a:spcBef>
                <a:spcPct val="0"/>
              </a:spcBef>
            </a:pPr>
            <a:r>
              <a:rPr lang="en-US" sz="2499">
                <a:solidFill>
                  <a:srgbClr val="000000"/>
                </a:solidFill>
                <a:latin typeface="Arimo"/>
                <a:ea typeface="Arimo"/>
                <a:cs typeface="Arimo"/>
                <a:sym typeface="Arimo"/>
              </a:rPr>
              <a:t> ✔ Customer sentiment analysis can enhance product quality and service.</a:t>
            </a:r>
          </a:p>
          <a:p>
            <a:pPr algn="l">
              <a:lnSpc>
                <a:spcPts val="3499"/>
              </a:lnSpc>
              <a:spcBef>
                <a:spcPct val="0"/>
              </a:spcBef>
            </a:pPr>
            <a:r>
              <a:rPr lang="en-US" sz="2499">
                <a:solidFill>
                  <a:srgbClr val="000000"/>
                </a:solidFill>
                <a:latin typeface="Arimo"/>
                <a:ea typeface="Arimo"/>
                <a:cs typeface="Arimo"/>
                <a:sym typeface="Arimo"/>
              </a:rPr>
              <a:t> ✔ E-commerce brands can leverage data to improve sales and engagement.</a:t>
            </a:r>
          </a:p>
          <a:p>
            <a:pPr algn="l">
              <a:lnSpc>
                <a:spcPts val="3499"/>
              </a:lnSpc>
              <a:spcBef>
                <a:spcPct val="0"/>
              </a:spcBef>
            </a:pPr>
            <a:r>
              <a:rPr lang="en-US" sz="2499">
                <a:solidFill>
                  <a:srgbClr val="000000"/>
                </a:solidFill>
                <a:latin typeface="Arimo"/>
                <a:ea typeface="Arimo"/>
                <a:cs typeface="Arimo"/>
                <a:sym typeface="Arimo"/>
              </a:rPr>
              <a:t>💡 Data analytics continues to shape the future of e-commerce, making businesses more data-driven and customer-centric!</a:t>
            </a:r>
          </a:p>
          <a:p>
            <a:pPr algn="l">
              <a:lnSpc>
                <a:spcPts val="3779"/>
              </a:lnSpc>
              <a:spcBef>
                <a:spcPct val="0"/>
              </a:spcBef>
            </a:pPr>
            <a:r>
              <a:rPr lang="en-US" sz="2699">
                <a:solidFill>
                  <a:srgbClr val="000000"/>
                </a:solidFill>
                <a:latin typeface="Arimo"/>
                <a:ea typeface="Arimo"/>
                <a:cs typeface="Arimo"/>
                <a:sym typeface="Arimo"/>
              </a:rPr>
              <a:t>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333489"/>
            <a:ext cx="12316149" cy="11200519"/>
          </a:xfrm>
          <a:custGeom>
            <a:avLst/>
            <a:gdLst/>
            <a:ahLst/>
            <a:cxnLst/>
            <a:rect r="r" b="b" t="t" l="l"/>
            <a:pathLst>
              <a:path h="11200519" w="12316149">
                <a:moveTo>
                  <a:pt x="12316149" y="0"/>
                </a:moveTo>
                <a:lnTo>
                  <a:pt x="0" y="0"/>
                </a:lnTo>
                <a:lnTo>
                  <a:pt x="0" y="11200520"/>
                </a:lnTo>
                <a:lnTo>
                  <a:pt x="12316149" y="11200520"/>
                </a:lnTo>
                <a:lnTo>
                  <a:pt x="12316149" y="0"/>
                </a:lnTo>
                <a:close/>
              </a:path>
            </a:pathLst>
          </a:custGeom>
          <a:blipFill>
            <a:blip r:embed="rId2"/>
            <a:stretch>
              <a:fillRect l="-18394" t="0" r="-18102" b="0"/>
            </a:stretch>
          </a:blipFill>
        </p:spPr>
      </p:sp>
      <p:grpSp>
        <p:nvGrpSpPr>
          <p:cNvPr name="Group 3" id="3"/>
          <p:cNvGrpSpPr/>
          <p:nvPr/>
        </p:nvGrpSpPr>
        <p:grpSpPr>
          <a:xfrm rot="0">
            <a:off x="12316149" y="-333489"/>
            <a:ext cx="6570856" cy="12146466"/>
            <a:chOff x="0" y="0"/>
            <a:chExt cx="1730596" cy="3199069"/>
          </a:xfrm>
        </p:grpSpPr>
        <p:sp>
          <p:nvSpPr>
            <p:cNvPr name="Freeform 4" id="4"/>
            <p:cNvSpPr/>
            <p:nvPr/>
          </p:nvSpPr>
          <p:spPr>
            <a:xfrm flipH="false" flipV="false" rot="0">
              <a:off x="0" y="0"/>
              <a:ext cx="1730596" cy="3199069"/>
            </a:xfrm>
            <a:custGeom>
              <a:avLst/>
              <a:gdLst/>
              <a:ahLst/>
              <a:cxnLst/>
              <a:rect r="r" b="b" t="t" l="l"/>
              <a:pathLst>
                <a:path h="3199069" w="1730596">
                  <a:moveTo>
                    <a:pt x="0" y="0"/>
                  </a:moveTo>
                  <a:lnTo>
                    <a:pt x="1730596" y="0"/>
                  </a:lnTo>
                  <a:lnTo>
                    <a:pt x="1730596" y="3199069"/>
                  </a:lnTo>
                  <a:lnTo>
                    <a:pt x="0" y="3199069"/>
                  </a:lnTo>
                  <a:close/>
                </a:path>
              </a:pathLst>
            </a:custGeom>
            <a:solidFill>
              <a:srgbClr val="414C62"/>
            </a:solidFill>
          </p:spPr>
        </p:sp>
        <p:sp>
          <p:nvSpPr>
            <p:cNvPr name="TextBox 5" id="5"/>
            <p:cNvSpPr txBox="true"/>
            <p:nvPr/>
          </p:nvSpPr>
          <p:spPr>
            <a:xfrm>
              <a:off x="0" y="-47625"/>
              <a:ext cx="1730596" cy="324669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333489"/>
            <a:ext cx="3125085" cy="1060498"/>
          </a:xfrm>
          <a:custGeom>
            <a:avLst/>
            <a:gdLst/>
            <a:ahLst/>
            <a:cxnLst/>
            <a:rect r="r" b="b" t="t" l="l"/>
            <a:pathLst>
              <a:path h="1060498" w="3125085">
                <a:moveTo>
                  <a:pt x="0" y="0"/>
                </a:moveTo>
                <a:lnTo>
                  <a:pt x="3125085" y="0"/>
                </a:lnTo>
                <a:lnTo>
                  <a:pt x="3125085" y="1060499"/>
                </a:lnTo>
                <a:lnTo>
                  <a:pt x="0" y="1060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495001">
            <a:off x="7279331" y="1654174"/>
            <a:ext cx="1808110" cy="856969"/>
          </a:xfrm>
          <a:custGeom>
            <a:avLst/>
            <a:gdLst/>
            <a:ahLst/>
            <a:cxnLst/>
            <a:rect r="r" b="b" t="t" l="l"/>
            <a:pathLst>
              <a:path h="856969" w="1808110">
                <a:moveTo>
                  <a:pt x="0" y="0"/>
                </a:moveTo>
                <a:lnTo>
                  <a:pt x="1808110" y="0"/>
                </a:lnTo>
                <a:lnTo>
                  <a:pt x="1808110" y="856969"/>
                </a:lnTo>
                <a:lnTo>
                  <a:pt x="0" y="8569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510572" y="9498720"/>
            <a:ext cx="3125085" cy="1060498"/>
          </a:xfrm>
          <a:custGeom>
            <a:avLst/>
            <a:gdLst/>
            <a:ahLst/>
            <a:cxnLst/>
            <a:rect r="r" b="b" t="t" l="l"/>
            <a:pathLst>
              <a:path h="1060498" w="3125085">
                <a:moveTo>
                  <a:pt x="0" y="0"/>
                </a:moveTo>
                <a:lnTo>
                  <a:pt x="3125085" y="0"/>
                </a:lnTo>
                <a:lnTo>
                  <a:pt x="3125085" y="1060498"/>
                </a:lnTo>
                <a:lnTo>
                  <a:pt x="0" y="1060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18521"/>
            <a:ext cx="12316149" cy="10287000"/>
          </a:xfrm>
          <a:custGeom>
            <a:avLst/>
            <a:gdLst/>
            <a:ahLst/>
            <a:cxnLst/>
            <a:rect r="r" b="b" t="t" l="l"/>
            <a:pathLst>
              <a:path h="10287000" w="12316149">
                <a:moveTo>
                  <a:pt x="0" y="0"/>
                </a:moveTo>
                <a:lnTo>
                  <a:pt x="12316149" y="0"/>
                </a:lnTo>
                <a:lnTo>
                  <a:pt x="12316149" y="10287000"/>
                </a:lnTo>
                <a:lnTo>
                  <a:pt x="0" y="10287000"/>
                </a:lnTo>
                <a:lnTo>
                  <a:pt x="0" y="0"/>
                </a:lnTo>
                <a:close/>
              </a:path>
            </a:pathLst>
          </a:custGeom>
          <a:blipFill>
            <a:blip r:embed="rId7"/>
            <a:stretch>
              <a:fillRect l="-5754" t="0" r="-5754" b="0"/>
            </a:stretch>
          </a:blipFill>
        </p:spPr>
      </p:sp>
      <p:sp>
        <p:nvSpPr>
          <p:cNvPr name="Freeform 10" id="10"/>
          <p:cNvSpPr/>
          <p:nvPr/>
        </p:nvSpPr>
        <p:spPr>
          <a:xfrm flipH="false" flipV="false" rot="0">
            <a:off x="4675114" y="1028700"/>
            <a:ext cx="2965921" cy="2965921"/>
          </a:xfrm>
          <a:custGeom>
            <a:avLst/>
            <a:gdLst/>
            <a:ahLst/>
            <a:cxnLst/>
            <a:rect r="r" b="b" t="t" l="l"/>
            <a:pathLst>
              <a:path h="2965921" w="2965921">
                <a:moveTo>
                  <a:pt x="0" y="0"/>
                </a:moveTo>
                <a:lnTo>
                  <a:pt x="2965921" y="0"/>
                </a:lnTo>
                <a:lnTo>
                  <a:pt x="2965921" y="2965921"/>
                </a:lnTo>
                <a:lnTo>
                  <a:pt x="0" y="2965921"/>
                </a:lnTo>
                <a:lnTo>
                  <a:pt x="0" y="0"/>
                </a:lnTo>
                <a:close/>
              </a:path>
            </a:pathLst>
          </a:custGeom>
          <a:blipFill>
            <a:blip r:embed="rId8"/>
            <a:stretch>
              <a:fillRect l="0" t="0" r="0" b="0"/>
            </a:stretch>
          </a:blipFill>
        </p:spPr>
      </p:sp>
      <p:sp>
        <p:nvSpPr>
          <p:cNvPr name="Freeform 11" id="11"/>
          <p:cNvSpPr/>
          <p:nvPr/>
        </p:nvSpPr>
        <p:spPr>
          <a:xfrm flipH="false" flipV="false" rot="0">
            <a:off x="9557460" y="4459365"/>
            <a:ext cx="8730540" cy="5827635"/>
          </a:xfrm>
          <a:custGeom>
            <a:avLst/>
            <a:gdLst/>
            <a:ahLst/>
            <a:cxnLst/>
            <a:rect r="r" b="b" t="t" l="l"/>
            <a:pathLst>
              <a:path h="5827635" w="8730540">
                <a:moveTo>
                  <a:pt x="0" y="0"/>
                </a:moveTo>
                <a:lnTo>
                  <a:pt x="8730540" y="0"/>
                </a:lnTo>
                <a:lnTo>
                  <a:pt x="8730540" y="5827635"/>
                </a:lnTo>
                <a:lnTo>
                  <a:pt x="0" y="5827635"/>
                </a:lnTo>
                <a:lnTo>
                  <a:pt x="0" y="0"/>
                </a:lnTo>
                <a:close/>
              </a:path>
            </a:pathLst>
          </a:custGeom>
          <a:blipFill>
            <a:blip r:embed="rId9"/>
            <a:stretch>
              <a:fillRect l="0" t="0" r="0" b="0"/>
            </a:stretch>
          </a:blipFill>
        </p:spPr>
      </p:sp>
      <p:sp>
        <p:nvSpPr>
          <p:cNvPr name="TextBox 12" id="12"/>
          <p:cNvSpPr txBox="true"/>
          <p:nvPr/>
        </p:nvSpPr>
        <p:spPr>
          <a:xfrm rot="0">
            <a:off x="12880647" y="399274"/>
            <a:ext cx="4794678" cy="3195319"/>
          </a:xfrm>
          <a:prstGeom prst="rect">
            <a:avLst/>
          </a:prstGeom>
        </p:spPr>
        <p:txBody>
          <a:bodyPr anchor="t" rtlCol="false" tIns="0" lIns="0" bIns="0" rIns="0">
            <a:spAutoFit/>
          </a:bodyPr>
          <a:lstStyle/>
          <a:p>
            <a:pPr algn="ctr">
              <a:lnSpc>
                <a:spcPts val="12880"/>
              </a:lnSpc>
            </a:pPr>
            <a:r>
              <a:rPr lang="en-US" sz="9200" b="true">
                <a:solidFill>
                  <a:srgbClr val="DFD3C3"/>
                </a:solidFill>
                <a:latin typeface="Canva Sans Bold"/>
                <a:ea typeface="Canva Sans Bold"/>
                <a:cs typeface="Canva Sans Bold"/>
                <a:sym typeface="Canva Sans Bold"/>
              </a:rPr>
              <a:t>THANK YOU!</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5007"/>
            <a:ext cx="8621000" cy="12237013"/>
            <a:chOff x="0" y="0"/>
            <a:chExt cx="2270552" cy="3222917"/>
          </a:xfrm>
        </p:grpSpPr>
        <p:sp>
          <p:nvSpPr>
            <p:cNvPr name="Freeform 3" id="3"/>
            <p:cNvSpPr/>
            <p:nvPr/>
          </p:nvSpPr>
          <p:spPr>
            <a:xfrm flipH="false" flipV="false" rot="0">
              <a:off x="0" y="0"/>
              <a:ext cx="2270552" cy="3222917"/>
            </a:xfrm>
            <a:custGeom>
              <a:avLst/>
              <a:gdLst/>
              <a:ahLst/>
              <a:cxnLst/>
              <a:rect r="r" b="b" t="t" l="l"/>
              <a:pathLst>
                <a:path h="3222917" w="2270552">
                  <a:moveTo>
                    <a:pt x="45800" y="0"/>
                  </a:moveTo>
                  <a:lnTo>
                    <a:pt x="2224752" y="0"/>
                  </a:lnTo>
                  <a:cubicBezTo>
                    <a:pt x="2250046" y="0"/>
                    <a:pt x="2270552" y="20505"/>
                    <a:pt x="2270552" y="45800"/>
                  </a:cubicBezTo>
                  <a:lnTo>
                    <a:pt x="2270552" y="3177118"/>
                  </a:lnTo>
                  <a:cubicBezTo>
                    <a:pt x="2270552" y="3202412"/>
                    <a:pt x="2250046" y="3222917"/>
                    <a:pt x="2224752" y="3222917"/>
                  </a:cubicBezTo>
                  <a:lnTo>
                    <a:pt x="45800" y="3222917"/>
                  </a:lnTo>
                  <a:cubicBezTo>
                    <a:pt x="20505" y="3222917"/>
                    <a:pt x="0" y="3202412"/>
                    <a:pt x="0" y="3177118"/>
                  </a:cubicBezTo>
                  <a:lnTo>
                    <a:pt x="0" y="45800"/>
                  </a:lnTo>
                  <a:cubicBezTo>
                    <a:pt x="0" y="20505"/>
                    <a:pt x="20505" y="0"/>
                    <a:pt x="45800" y="0"/>
                  </a:cubicBezTo>
                  <a:close/>
                </a:path>
              </a:pathLst>
            </a:custGeom>
            <a:solidFill>
              <a:srgbClr val="414C62"/>
            </a:solidFill>
          </p:spPr>
        </p:sp>
        <p:sp>
          <p:nvSpPr>
            <p:cNvPr name="TextBox 4" id="4"/>
            <p:cNvSpPr txBox="true"/>
            <p:nvPr/>
          </p:nvSpPr>
          <p:spPr>
            <a:xfrm>
              <a:off x="0" y="-47625"/>
              <a:ext cx="2270552" cy="32705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621000" y="-1123044"/>
            <a:ext cx="9667000" cy="11410044"/>
          </a:xfrm>
          <a:custGeom>
            <a:avLst/>
            <a:gdLst/>
            <a:ahLst/>
            <a:cxnLst/>
            <a:rect r="r" b="b" t="t" l="l"/>
            <a:pathLst>
              <a:path h="11410044" w="9667000">
                <a:moveTo>
                  <a:pt x="0" y="0"/>
                </a:moveTo>
                <a:lnTo>
                  <a:pt x="9667000" y="0"/>
                </a:lnTo>
                <a:lnTo>
                  <a:pt x="9667000" y="11410044"/>
                </a:lnTo>
                <a:lnTo>
                  <a:pt x="0" y="11410044"/>
                </a:lnTo>
                <a:lnTo>
                  <a:pt x="0" y="0"/>
                </a:lnTo>
                <a:close/>
              </a:path>
            </a:pathLst>
          </a:custGeom>
          <a:blipFill>
            <a:blip r:embed="rId2"/>
            <a:stretch>
              <a:fillRect l="-23344" t="-19551" r="0" b="-19551"/>
            </a:stretch>
          </a:blipFill>
        </p:spPr>
      </p:sp>
      <p:sp>
        <p:nvSpPr>
          <p:cNvPr name="Freeform 6" id="6"/>
          <p:cNvSpPr/>
          <p:nvPr/>
        </p:nvSpPr>
        <p:spPr>
          <a:xfrm flipH="false" flipV="false" rot="0">
            <a:off x="12883720" y="-4476130"/>
            <a:ext cx="9457281" cy="10233307"/>
          </a:xfrm>
          <a:custGeom>
            <a:avLst/>
            <a:gdLst/>
            <a:ahLst/>
            <a:cxnLst/>
            <a:rect r="r" b="b" t="t" l="l"/>
            <a:pathLst>
              <a:path h="10233307" w="9457281">
                <a:moveTo>
                  <a:pt x="0" y="0"/>
                </a:moveTo>
                <a:lnTo>
                  <a:pt x="9457281" y="0"/>
                </a:lnTo>
                <a:lnTo>
                  <a:pt x="9457281" y="10233307"/>
                </a:lnTo>
                <a:lnTo>
                  <a:pt x="0" y="10233307"/>
                </a:lnTo>
                <a:lnTo>
                  <a:pt x="0" y="0"/>
                </a:lnTo>
                <a:close/>
              </a:path>
            </a:pathLst>
          </a:custGeom>
          <a:blipFill>
            <a:blip r:embed="rId3"/>
            <a:stretch>
              <a:fillRect l="0" t="0" r="0" b="0"/>
            </a:stretch>
          </a:blipFill>
        </p:spPr>
      </p:sp>
      <p:sp>
        <p:nvSpPr>
          <p:cNvPr name="Freeform 7" id="7"/>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6">
              <a:alphaModFix amt="75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621000" y="5002586"/>
            <a:ext cx="9667000" cy="4924371"/>
          </a:xfrm>
          <a:custGeom>
            <a:avLst/>
            <a:gdLst/>
            <a:ahLst/>
            <a:cxnLst/>
            <a:rect r="r" b="b" t="t" l="l"/>
            <a:pathLst>
              <a:path h="4924371" w="9667000">
                <a:moveTo>
                  <a:pt x="0" y="0"/>
                </a:moveTo>
                <a:lnTo>
                  <a:pt x="9667000" y="0"/>
                </a:lnTo>
                <a:lnTo>
                  <a:pt x="9667000" y="4924371"/>
                </a:lnTo>
                <a:lnTo>
                  <a:pt x="0" y="4924371"/>
                </a:lnTo>
                <a:lnTo>
                  <a:pt x="0" y="0"/>
                </a:lnTo>
                <a:close/>
              </a:path>
            </a:pathLst>
          </a:custGeom>
          <a:blipFill>
            <a:blip r:embed="rId10"/>
            <a:stretch>
              <a:fillRect l="-3808" t="0" r="-342" b="0"/>
            </a:stretch>
          </a:blipFill>
        </p:spPr>
      </p:sp>
      <p:sp>
        <p:nvSpPr>
          <p:cNvPr name="TextBox 12" id="12"/>
          <p:cNvSpPr txBox="true"/>
          <p:nvPr/>
        </p:nvSpPr>
        <p:spPr>
          <a:xfrm rot="0">
            <a:off x="564838" y="604455"/>
            <a:ext cx="6493907" cy="1010414"/>
          </a:xfrm>
          <a:prstGeom prst="rect">
            <a:avLst/>
          </a:prstGeom>
        </p:spPr>
        <p:txBody>
          <a:bodyPr anchor="t" rtlCol="false" tIns="0" lIns="0" bIns="0" rIns="0">
            <a:spAutoFit/>
          </a:bodyPr>
          <a:lstStyle/>
          <a:p>
            <a:pPr algn="l">
              <a:lnSpc>
                <a:spcPts val="7344"/>
              </a:lnSpc>
            </a:pPr>
            <a:r>
              <a:rPr lang="en-US" sz="7650" b="true">
                <a:solidFill>
                  <a:srgbClr val="DFD3C3"/>
                </a:solidFill>
                <a:latin typeface="The Seasons Bold"/>
                <a:ea typeface="The Seasons Bold"/>
                <a:cs typeface="The Seasons Bold"/>
                <a:sym typeface="The Seasons Bold"/>
              </a:rPr>
              <a:t>About Amazon</a:t>
            </a:r>
          </a:p>
        </p:txBody>
      </p:sp>
      <p:sp>
        <p:nvSpPr>
          <p:cNvPr name="TextBox 13" id="13"/>
          <p:cNvSpPr txBox="true"/>
          <p:nvPr/>
        </p:nvSpPr>
        <p:spPr>
          <a:xfrm rot="0">
            <a:off x="16107733" y="402398"/>
            <a:ext cx="1504627"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01</a:t>
            </a:r>
          </a:p>
        </p:txBody>
      </p:sp>
      <p:sp>
        <p:nvSpPr>
          <p:cNvPr name="TextBox 14" id="14"/>
          <p:cNvSpPr txBox="true"/>
          <p:nvPr/>
        </p:nvSpPr>
        <p:spPr>
          <a:xfrm rot="0">
            <a:off x="0" y="1888454"/>
            <a:ext cx="8621000" cy="6901039"/>
          </a:xfrm>
          <a:prstGeom prst="rect">
            <a:avLst/>
          </a:prstGeom>
        </p:spPr>
        <p:txBody>
          <a:bodyPr anchor="t" rtlCol="false" tIns="0" lIns="0" bIns="0" rIns="0">
            <a:spAutoFit/>
          </a:bodyPr>
          <a:lstStyle/>
          <a:p>
            <a:pPr algn="ctr">
              <a:lnSpc>
                <a:spcPts val="4098"/>
              </a:lnSpc>
            </a:pPr>
            <a:r>
              <a:rPr lang="en-US" sz="2927" b="true">
                <a:solidFill>
                  <a:srgbClr val="FFFFFF"/>
                </a:solidFill>
                <a:latin typeface="Atkinson Hyperlegible Bold"/>
                <a:ea typeface="Atkinson Hyperlegible Bold"/>
                <a:cs typeface="Atkinson Hyperlegible Bold"/>
                <a:sym typeface="Atkinson Hyperlegible Bold"/>
              </a:rPr>
              <a:t>Amazon is a multinational technology company based in the United States, founded by Jeff Bezos in 1994. Initially an online bookstore, it has grown into one of the world's largest e-commerce, cloud computing, digital streaming, and artificial intelligence companies. Headquartered in Seattle, Washington, Amazon is known for its customer-centric approach, vast product selection, and innovative services like Amazon Prime, AWS (Amazon Web Services), and Alexa. It is one of the "Big Tech" companies alongside Apple, Microsoft, Google, and Meta, with a strong presence in global markets.</a:t>
            </a:r>
          </a:p>
          <a:p>
            <a:pPr algn="ctr">
              <a:lnSpc>
                <a:spcPts val="1657"/>
              </a:lnSpc>
              <a:spcBef>
                <a:spcPct val="0"/>
              </a:spcBef>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123" y="0"/>
            <a:ext cx="19403122" cy="10287000"/>
          </a:xfrm>
          <a:custGeom>
            <a:avLst/>
            <a:gdLst/>
            <a:ahLst/>
            <a:cxnLst/>
            <a:rect r="r" b="b" t="t" l="l"/>
            <a:pathLst>
              <a:path h="10287000" w="19403122">
                <a:moveTo>
                  <a:pt x="0" y="0"/>
                </a:moveTo>
                <a:lnTo>
                  <a:pt x="19403122" y="0"/>
                </a:lnTo>
                <a:lnTo>
                  <a:pt x="19403122" y="10287000"/>
                </a:lnTo>
                <a:lnTo>
                  <a:pt x="0" y="10287000"/>
                </a:lnTo>
                <a:lnTo>
                  <a:pt x="0" y="0"/>
                </a:lnTo>
                <a:close/>
              </a:path>
            </a:pathLst>
          </a:custGeom>
          <a:blipFill>
            <a:blip r:embed="rId2"/>
            <a:stretch>
              <a:fillRect l="-9333" t="-5960" r="-3585" b="0"/>
            </a:stretch>
          </a:blipFill>
        </p:spPr>
      </p:sp>
      <p:grpSp>
        <p:nvGrpSpPr>
          <p:cNvPr name="Group 3" id="3"/>
          <p:cNvGrpSpPr/>
          <p:nvPr/>
        </p:nvGrpSpPr>
        <p:grpSpPr>
          <a:xfrm rot="0">
            <a:off x="2804552" y="2473896"/>
            <a:ext cx="12314651" cy="5989759"/>
            <a:chOff x="0" y="0"/>
            <a:chExt cx="3243365" cy="1577550"/>
          </a:xfrm>
        </p:grpSpPr>
        <p:sp>
          <p:nvSpPr>
            <p:cNvPr name="Freeform 4" id="4"/>
            <p:cNvSpPr/>
            <p:nvPr/>
          </p:nvSpPr>
          <p:spPr>
            <a:xfrm flipH="false" flipV="false" rot="0">
              <a:off x="0" y="0"/>
              <a:ext cx="3243365" cy="1577550"/>
            </a:xfrm>
            <a:custGeom>
              <a:avLst/>
              <a:gdLst/>
              <a:ahLst/>
              <a:cxnLst/>
              <a:rect r="r" b="b" t="t" l="l"/>
              <a:pathLst>
                <a:path h="1577550" w="3243365">
                  <a:moveTo>
                    <a:pt x="32062" y="0"/>
                  </a:moveTo>
                  <a:lnTo>
                    <a:pt x="3211303" y="0"/>
                  </a:lnTo>
                  <a:cubicBezTo>
                    <a:pt x="3229010" y="0"/>
                    <a:pt x="3243365" y="14355"/>
                    <a:pt x="3243365" y="32062"/>
                  </a:cubicBezTo>
                  <a:lnTo>
                    <a:pt x="3243365" y="1545487"/>
                  </a:lnTo>
                  <a:cubicBezTo>
                    <a:pt x="3243365" y="1553991"/>
                    <a:pt x="3239987" y="1562146"/>
                    <a:pt x="3233974" y="1568159"/>
                  </a:cubicBezTo>
                  <a:cubicBezTo>
                    <a:pt x="3227961" y="1574172"/>
                    <a:pt x="3219806" y="1577550"/>
                    <a:pt x="3211303" y="1577550"/>
                  </a:cubicBezTo>
                  <a:lnTo>
                    <a:pt x="32062" y="1577550"/>
                  </a:lnTo>
                  <a:cubicBezTo>
                    <a:pt x="14355" y="1577550"/>
                    <a:pt x="0" y="1563195"/>
                    <a:pt x="0" y="1545487"/>
                  </a:cubicBezTo>
                  <a:lnTo>
                    <a:pt x="0" y="32062"/>
                  </a:lnTo>
                  <a:cubicBezTo>
                    <a:pt x="0" y="14355"/>
                    <a:pt x="14355" y="0"/>
                    <a:pt x="32062" y="0"/>
                  </a:cubicBezTo>
                  <a:close/>
                </a:path>
              </a:pathLst>
            </a:custGeom>
            <a:solidFill>
              <a:srgbClr val="414C62"/>
            </a:solidFill>
          </p:spPr>
        </p:sp>
        <p:sp>
          <p:nvSpPr>
            <p:cNvPr name="TextBox 5" id="5"/>
            <p:cNvSpPr txBox="true"/>
            <p:nvPr/>
          </p:nvSpPr>
          <p:spPr>
            <a:xfrm>
              <a:off x="0" y="-47625"/>
              <a:ext cx="3243365" cy="16251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883720" y="-4476130"/>
            <a:ext cx="9457281" cy="10233307"/>
          </a:xfrm>
          <a:custGeom>
            <a:avLst/>
            <a:gdLst/>
            <a:ahLst/>
            <a:cxnLst/>
            <a:rect r="r" b="b" t="t" l="l"/>
            <a:pathLst>
              <a:path h="10233307" w="9457281">
                <a:moveTo>
                  <a:pt x="0" y="0"/>
                </a:moveTo>
                <a:lnTo>
                  <a:pt x="9457281" y="0"/>
                </a:lnTo>
                <a:lnTo>
                  <a:pt x="9457281" y="10233307"/>
                </a:lnTo>
                <a:lnTo>
                  <a:pt x="0" y="10233307"/>
                </a:lnTo>
                <a:lnTo>
                  <a:pt x="0" y="0"/>
                </a:lnTo>
                <a:close/>
              </a:path>
            </a:pathLst>
          </a:custGeom>
          <a:blipFill>
            <a:blip r:embed="rId3"/>
            <a:stretch>
              <a:fillRect l="0" t="0" r="0" b="0"/>
            </a:stretch>
          </a:blipFill>
        </p:spPr>
      </p:sp>
      <p:sp>
        <p:nvSpPr>
          <p:cNvPr name="Freeform 7" id="7"/>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2324321">
            <a:off x="12998088" y="7268494"/>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574839">
            <a:off x="2149183" y="2743133"/>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8595741">
            <a:off x="2162298" y="7757561"/>
            <a:ext cx="2067230" cy="979781"/>
          </a:xfrm>
          <a:custGeom>
            <a:avLst/>
            <a:gdLst/>
            <a:ahLst/>
            <a:cxnLst/>
            <a:rect r="r" b="b" t="t" l="l"/>
            <a:pathLst>
              <a:path h="979781" w="2067230">
                <a:moveTo>
                  <a:pt x="0" y="0"/>
                </a:moveTo>
                <a:lnTo>
                  <a:pt x="2067230" y="0"/>
                </a:lnTo>
                <a:lnTo>
                  <a:pt x="2067230" y="979781"/>
                </a:lnTo>
                <a:lnTo>
                  <a:pt x="0" y="9797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5958701" y="402398"/>
            <a:ext cx="1802693"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02</a:t>
            </a:r>
          </a:p>
        </p:txBody>
      </p:sp>
      <p:sp>
        <p:nvSpPr>
          <p:cNvPr name="Freeform 14" id="14"/>
          <p:cNvSpPr/>
          <p:nvPr/>
        </p:nvSpPr>
        <p:spPr>
          <a:xfrm flipH="false" flipV="false" rot="0">
            <a:off x="13913572" y="8247451"/>
            <a:ext cx="7695642" cy="2670100"/>
          </a:xfrm>
          <a:custGeom>
            <a:avLst/>
            <a:gdLst/>
            <a:ahLst/>
            <a:cxnLst/>
            <a:rect r="r" b="b" t="t" l="l"/>
            <a:pathLst>
              <a:path h="2670100" w="7695642">
                <a:moveTo>
                  <a:pt x="0" y="0"/>
                </a:moveTo>
                <a:lnTo>
                  <a:pt x="7695643" y="0"/>
                </a:lnTo>
                <a:lnTo>
                  <a:pt x="7695643" y="2670101"/>
                </a:lnTo>
                <a:lnTo>
                  <a:pt x="0" y="2670101"/>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742991" y="2981977"/>
            <a:ext cx="12437773" cy="4793257"/>
          </a:xfrm>
          <a:prstGeom prst="rect">
            <a:avLst/>
          </a:prstGeom>
        </p:spPr>
        <p:txBody>
          <a:bodyPr anchor="t" rtlCol="false" tIns="0" lIns="0" bIns="0" rIns="0">
            <a:spAutoFit/>
          </a:bodyPr>
          <a:lstStyle/>
          <a:p>
            <a:pPr algn="ctr">
              <a:lnSpc>
                <a:spcPts val="3449"/>
              </a:lnSpc>
              <a:spcBef>
                <a:spcPct val="0"/>
              </a:spcBef>
            </a:pPr>
            <a:r>
              <a:rPr lang="en-US" b="true" sz="2464">
                <a:solidFill>
                  <a:srgbClr val="FFFFFF"/>
                </a:solidFill>
                <a:latin typeface="The Seasons Bold"/>
                <a:ea typeface="The Seasons Bold"/>
                <a:cs typeface="The Seasons Bold"/>
                <a:sym typeface="The Seasons Bold"/>
              </a:rPr>
              <a:t>1.L</a:t>
            </a:r>
            <a:r>
              <a:rPr lang="en-US" b="true" sz="2464">
                <a:solidFill>
                  <a:srgbClr val="FFFFFF"/>
                </a:solidFill>
                <a:latin typeface="The Seasons Bold"/>
                <a:ea typeface="The Seasons Bold"/>
                <a:cs typeface="The Seasons Bold"/>
                <a:sym typeface="The Seasons Bold"/>
              </a:rPr>
              <a:t>ist all products with a discounted price below ₹500.</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2. </a:t>
            </a:r>
            <a:r>
              <a:rPr lang="en-US" b="true" sz="2464">
                <a:solidFill>
                  <a:srgbClr val="FFFFFF"/>
                </a:solidFill>
                <a:latin typeface="The Seasons Bold"/>
                <a:ea typeface="The Seasons Bold"/>
                <a:cs typeface="The Seasons Bold"/>
                <a:sym typeface="The Seasons Bold"/>
              </a:rPr>
              <a:t>Find products with a discount percentage of 50% or more.</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3.Retrieve all products where the name contains the word "Cable."</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4.Display the difference between the average of the actual price and the discounted price for each product.</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5.Query reviews that mention "fast charging" in their content.</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6.Identify products with a discount percentage between 20% and 40%.</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7.Find products that have an actual price above ₹1,000 and are rated 4 stars or above.</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8.Find products where the discounted price ends with a 9</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9.Display review contents that contains words like worst, waste, poor, or not good.</a:t>
            </a:r>
          </a:p>
          <a:p>
            <a:pPr algn="ctr">
              <a:lnSpc>
                <a:spcPts val="3449"/>
              </a:lnSpc>
              <a:spcBef>
                <a:spcPct val="0"/>
              </a:spcBef>
            </a:pPr>
            <a:r>
              <a:rPr lang="en-US" b="true" sz="2464">
                <a:solidFill>
                  <a:srgbClr val="FFFFFF"/>
                </a:solidFill>
                <a:latin typeface="The Seasons Bold"/>
                <a:ea typeface="The Seasons Bold"/>
                <a:cs typeface="The Seasons Bold"/>
                <a:sym typeface="The Seasons Bold"/>
              </a:rPr>
              <a:t>10.List all products where the category includes "Accessories."</a:t>
            </a:r>
          </a:p>
        </p:txBody>
      </p:sp>
      <p:sp>
        <p:nvSpPr>
          <p:cNvPr name="TextBox 16" id="16"/>
          <p:cNvSpPr txBox="true"/>
          <p:nvPr/>
        </p:nvSpPr>
        <p:spPr>
          <a:xfrm rot="0">
            <a:off x="3237332" y="392873"/>
            <a:ext cx="11243192" cy="2132985"/>
          </a:xfrm>
          <a:prstGeom prst="rect">
            <a:avLst/>
          </a:prstGeom>
        </p:spPr>
        <p:txBody>
          <a:bodyPr anchor="t" rtlCol="false" tIns="0" lIns="0" bIns="0" rIns="0">
            <a:spAutoFit/>
          </a:bodyPr>
          <a:lstStyle/>
          <a:p>
            <a:pPr algn="ctr">
              <a:lnSpc>
                <a:spcPts val="17358"/>
              </a:lnSpc>
            </a:pPr>
            <a:r>
              <a:rPr lang="en-US" sz="12399" b="true">
                <a:solidFill>
                  <a:srgbClr val="000000"/>
                </a:solidFill>
                <a:latin typeface="Caladea Bold"/>
                <a:ea typeface="Caladea Bold"/>
                <a:cs typeface="Caladea Bold"/>
                <a:sym typeface="Caladea Bold"/>
              </a:rPr>
              <a:t>Queries to solve</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14C62"/>
        </a:solidFill>
      </p:bgPr>
    </p:bg>
    <p:spTree>
      <p:nvGrpSpPr>
        <p:cNvPr id="1" name=""/>
        <p:cNvGrpSpPr/>
        <p:nvPr/>
      </p:nvGrpSpPr>
      <p:grpSpPr>
        <a:xfrm>
          <a:off x="0" y="0"/>
          <a:ext cx="0" cy="0"/>
          <a:chOff x="0" y="0"/>
          <a:chExt cx="0" cy="0"/>
        </a:xfrm>
      </p:grpSpPr>
      <p:sp>
        <p:nvSpPr>
          <p:cNvPr name="Freeform 2" id="2"/>
          <p:cNvSpPr/>
          <p:nvPr/>
        </p:nvSpPr>
        <p:spPr>
          <a:xfrm flipH="false" flipV="false" rot="0">
            <a:off x="13266202" y="-4476130"/>
            <a:ext cx="9074799" cy="9819440"/>
          </a:xfrm>
          <a:custGeom>
            <a:avLst/>
            <a:gdLst/>
            <a:ahLst/>
            <a:cxnLst/>
            <a:rect r="r" b="b" t="t" l="l"/>
            <a:pathLst>
              <a:path h="9819440" w="9074799">
                <a:moveTo>
                  <a:pt x="0" y="0"/>
                </a:moveTo>
                <a:lnTo>
                  <a:pt x="9074799" y="0"/>
                </a:lnTo>
                <a:lnTo>
                  <a:pt x="9074799" y="9819440"/>
                </a:lnTo>
                <a:lnTo>
                  <a:pt x="0" y="9819440"/>
                </a:lnTo>
                <a:lnTo>
                  <a:pt x="0" y="0"/>
                </a:lnTo>
                <a:close/>
              </a:path>
            </a:pathLst>
          </a:custGeom>
          <a:blipFill>
            <a:blip r:embed="rId2"/>
            <a:stretch>
              <a:fillRect l="0" t="0" r="0" b="0"/>
            </a:stretch>
          </a:blipFill>
        </p:spPr>
      </p:sp>
      <p:sp>
        <p:nvSpPr>
          <p:cNvPr name="Freeform 3" id="3"/>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452622">
            <a:off x="13752894" y="4031572"/>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040311" y="-1335050"/>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458377" y="126173"/>
            <a:ext cx="7123477" cy="10387412"/>
          </a:xfrm>
          <a:custGeom>
            <a:avLst/>
            <a:gdLst/>
            <a:ahLst/>
            <a:cxnLst/>
            <a:rect r="r" b="b" t="t" l="l"/>
            <a:pathLst>
              <a:path h="10387412" w="7123477">
                <a:moveTo>
                  <a:pt x="0" y="0"/>
                </a:moveTo>
                <a:lnTo>
                  <a:pt x="7123477" y="0"/>
                </a:lnTo>
                <a:lnTo>
                  <a:pt x="7123477" y="10387412"/>
                </a:lnTo>
                <a:lnTo>
                  <a:pt x="0" y="10387412"/>
                </a:lnTo>
                <a:lnTo>
                  <a:pt x="0" y="0"/>
                </a:lnTo>
                <a:close/>
              </a:path>
            </a:pathLst>
          </a:custGeom>
          <a:blipFill>
            <a:blip r:embed="rId9"/>
            <a:stretch>
              <a:fillRect l="0" t="0" r="0" b="0"/>
            </a:stretch>
          </a:blipFill>
        </p:spPr>
      </p:sp>
      <p:sp>
        <p:nvSpPr>
          <p:cNvPr name="TextBox 9" id="9"/>
          <p:cNvSpPr txBox="true"/>
          <p:nvPr/>
        </p:nvSpPr>
        <p:spPr>
          <a:xfrm rot="0">
            <a:off x="266944" y="1259648"/>
            <a:ext cx="10177370" cy="2477627"/>
          </a:xfrm>
          <a:prstGeom prst="rect">
            <a:avLst/>
          </a:prstGeom>
        </p:spPr>
        <p:txBody>
          <a:bodyPr anchor="t" rtlCol="false" tIns="0" lIns="0" bIns="0" rIns="0">
            <a:spAutoFit/>
          </a:bodyPr>
          <a:lstStyle/>
          <a:p>
            <a:pPr algn="l" marL="1109070" indent="-554535" lvl="1">
              <a:lnSpc>
                <a:spcPts val="4931"/>
              </a:lnSpc>
              <a:buAutoNum type="arabicPeriod" startAt="1"/>
            </a:pPr>
            <a:r>
              <a:rPr lang="en-US" b="true" sz="5136">
                <a:solidFill>
                  <a:srgbClr val="FFFFFF"/>
                </a:solidFill>
                <a:latin typeface="The Seasons Bold"/>
                <a:ea typeface="The Seasons Bold"/>
                <a:cs typeface="The Seasons Bold"/>
                <a:sym typeface="The Seasons Bold"/>
              </a:rPr>
              <a:t>List all products with a discounted price </a:t>
            </a:r>
          </a:p>
          <a:p>
            <a:pPr algn="l">
              <a:lnSpc>
                <a:spcPts val="4931"/>
              </a:lnSpc>
            </a:pPr>
            <a:r>
              <a:rPr lang="en-US" sz="5136" b="true">
                <a:solidFill>
                  <a:srgbClr val="FFFFFF"/>
                </a:solidFill>
                <a:latin typeface="The Seasons Bold"/>
                <a:ea typeface="The Seasons Bold"/>
                <a:cs typeface="The Seasons Bold"/>
                <a:sym typeface="The Seasons Bold"/>
              </a:rPr>
              <a:t>below ₹500.</a:t>
            </a:r>
          </a:p>
          <a:p>
            <a:pPr algn="l">
              <a:lnSpc>
                <a:spcPts val="4259"/>
              </a:lnSpc>
            </a:pPr>
          </a:p>
        </p:txBody>
      </p:sp>
      <p:sp>
        <p:nvSpPr>
          <p:cNvPr name="TextBox 10" id="10"/>
          <p:cNvSpPr txBox="true"/>
          <p:nvPr/>
        </p:nvSpPr>
        <p:spPr>
          <a:xfrm rot="0">
            <a:off x="16020809" y="62"/>
            <a:ext cx="1762893"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03</a:t>
            </a:r>
          </a:p>
        </p:txBody>
      </p:sp>
      <p:sp>
        <p:nvSpPr>
          <p:cNvPr name="TextBox 11" id="11"/>
          <p:cNvSpPr txBox="true"/>
          <p:nvPr/>
        </p:nvSpPr>
        <p:spPr>
          <a:xfrm rot="0">
            <a:off x="266944" y="3973841"/>
            <a:ext cx="7609874" cy="4248150"/>
          </a:xfrm>
          <a:prstGeom prst="rect">
            <a:avLst/>
          </a:prstGeom>
        </p:spPr>
        <p:txBody>
          <a:bodyPr anchor="t" rtlCol="false" tIns="0" lIns="0" bIns="0" rIns="0">
            <a:spAutoFit/>
          </a:bodyPr>
          <a:lstStyle/>
          <a:p>
            <a:pPr algn="ctr">
              <a:lnSpc>
                <a:spcPts val="8400"/>
              </a:lnSpc>
              <a:spcBef>
                <a:spcPct val="0"/>
              </a:spcBef>
            </a:pPr>
            <a:r>
              <a:rPr lang="en-US" sz="6000">
                <a:solidFill>
                  <a:srgbClr val="DFD3C3"/>
                </a:solidFill>
                <a:latin typeface="The Seasons"/>
                <a:ea typeface="The Seasons"/>
                <a:cs typeface="The Seasons"/>
                <a:sym typeface="The Seasons"/>
              </a:rPr>
              <a:t>select * from mytable where discounted_price &lt; 500;</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14C62"/>
        </a:solidFill>
      </p:bgPr>
    </p:bg>
    <p:spTree>
      <p:nvGrpSpPr>
        <p:cNvPr id="1" name=""/>
        <p:cNvGrpSpPr/>
        <p:nvPr/>
      </p:nvGrpSpPr>
      <p:grpSpPr>
        <a:xfrm>
          <a:off x="0" y="0"/>
          <a:ext cx="0" cy="0"/>
          <a:chOff x="0" y="0"/>
          <a:chExt cx="0" cy="0"/>
        </a:xfrm>
      </p:grpSpPr>
      <p:sp>
        <p:nvSpPr>
          <p:cNvPr name="Freeform 2" id="2"/>
          <p:cNvSpPr/>
          <p:nvPr/>
        </p:nvSpPr>
        <p:spPr>
          <a:xfrm flipH="false" flipV="false" rot="1818739">
            <a:off x="-1275567" y="8951950"/>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69882" y="116761"/>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947536" y="-3984630"/>
            <a:ext cx="7605522" cy="8229600"/>
          </a:xfrm>
          <a:custGeom>
            <a:avLst/>
            <a:gdLst/>
            <a:ahLst/>
            <a:cxnLst/>
            <a:rect r="r" b="b" t="t" l="l"/>
            <a:pathLst>
              <a:path h="8229600" w="7605522">
                <a:moveTo>
                  <a:pt x="0" y="0"/>
                </a:moveTo>
                <a:lnTo>
                  <a:pt x="7605522" y="0"/>
                </a:lnTo>
                <a:lnTo>
                  <a:pt x="7605522" y="8229600"/>
                </a:lnTo>
                <a:lnTo>
                  <a:pt x="0" y="8229600"/>
                </a:lnTo>
                <a:lnTo>
                  <a:pt x="0" y="0"/>
                </a:lnTo>
                <a:close/>
              </a:path>
            </a:pathLst>
          </a:custGeom>
          <a:blipFill>
            <a:blip r:embed="rId8"/>
            <a:stretch>
              <a:fillRect l="0" t="0" r="0" b="0"/>
            </a:stretch>
          </a:blipFill>
        </p:spPr>
      </p:sp>
      <p:sp>
        <p:nvSpPr>
          <p:cNvPr name="Freeform 7" id="7"/>
          <p:cNvSpPr/>
          <p:nvPr/>
        </p:nvSpPr>
        <p:spPr>
          <a:xfrm flipH="false" flipV="false" rot="0">
            <a:off x="8469882" y="4387857"/>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22646" y="116761"/>
            <a:ext cx="6924904" cy="10170239"/>
          </a:xfrm>
          <a:custGeom>
            <a:avLst/>
            <a:gdLst/>
            <a:ahLst/>
            <a:cxnLst/>
            <a:rect r="r" b="b" t="t" l="l"/>
            <a:pathLst>
              <a:path h="10170239" w="6924904">
                <a:moveTo>
                  <a:pt x="0" y="0"/>
                </a:moveTo>
                <a:lnTo>
                  <a:pt x="6924904" y="0"/>
                </a:lnTo>
                <a:lnTo>
                  <a:pt x="6924904" y="10170239"/>
                </a:lnTo>
                <a:lnTo>
                  <a:pt x="0" y="10170239"/>
                </a:lnTo>
                <a:lnTo>
                  <a:pt x="0" y="0"/>
                </a:lnTo>
                <a:close/>
              </a:path>
            </a:pathLst>
          </a:custGeom>
          <a:blipFill>
            <a:blip r:embed="rId9"/>
            <a:stretch>
              <a:fillRect l="0" t="0" r="0" b="0"/>
            </a:stretch>
          </a:blipFill>
        </p:spPr>
      </p:sp>
      <p:sp>
        <p:nvSpPr>
          <p:cNvPr name="TextBox 9" id="9"/>
          <p:cNvSpPr txBox="true"/>
          <p:nvPr/>
        </p:nvSpPr>
        <p:spPr>
          <a:xfrm rot="0">
            <a:off x="8646737" y="2175419"/>
            <a:ext cx="9795526" cy="1754552"/>
          </a:xfrm>
          <a:prstGeom prst="rect">
            <a:avLst/>
          </a:prstGeom>
        </p:spPr>
        <p:txBody>
          <a:bodyPr anchor="t" rtlCol="false" tIns="0" lIns="0" bIns="0" rIns="0">
            <a:spAutoFit/>
          </a:bodyPr>
          <a:lstStyle/>
          <a:p>
            <a:pPr algn="l">
              <a:lnSpc>
                <a:spcPts val="4765"/>
              </a:lnSpc>
            </a:pPr>
            <a:r>
              <a:rPr lang="en-US" sz="4964" b="true">
                <a:solidFill>
                  <a:srgbClr val="FFFFFF"/>
                </a:solidFill>
                <a:latin typeface="The Seasons Bold"/>
                <a:ea typeface="The Seasons Bold"/>
                <a:cs typeface="The Seasons Bold"/>
                <a:sym typeface="The Seasons Bold"/>
              </a:rPr>
              <a:t>2.Find products with a discount percentage of 50% or more.</a:t>
            </a:r>
          </a:p>
          <a:p>
            <a:pPr algn="l">
              <a:lnSpc>
                <a:spcPts val="3997"/>
              </a:lnSpc>
            </a:pPr>
          </a:p>
        </p:txBody>
      </p:sp>
      <p:sp>
        <p:nvSpPr>
          <p:cNvPr name="TextBox 10" id="10"/>
          <p:cNvSpPr txBox="true"/>
          <p:nvPr/>
        </p:nvSpPr>
        <p:spPr>
          <a:xfrm rot="0">
            <a:off x="16124261" y="-69855"/>
            <a:ext cx="1516410" cy="1717676"/>
          </a:xfrm>
          <a:prstGeom prst="rect">
            <a:avLst/>
          </a:prstGeom>
        </p:spPr>
        <p:txBody>
          <a:bodyPr anchor="t" rtlCol="false" tIns="0" lIns="0" bIns="0" rIns="0">
            <a:spAutoFit/>
          </a:bodyPr>
          <a:lstStyle/>
          <a:p>
            <a:pPr algn="ctr">
              <a:lnSpc>
                <a:spcPts val="13999"/>
              </a:lnSpc>
            </a:pPr>
            <a:r>
              <a:rPr lang="en-US" sz="9999">
                <a:solidFill>
                  <a:srgbClr val="414C62"/>
                </a:solidFill>
                <a:latin typeface="The Seasons"/>
                <a:ea typeface="The Seasons"/>
                <a:cs typeface="The Seasons"/>
                <a:sym typeface="The Seasons"/>
              </a:rPr>
              <a:t>04</a:t>
            </a:r>
          </a:p>
        </p:txBody>
      </p:sp>
      <p:sp>
        <p:nvSpPr>
          <p:cNvPr name="TextBox 11" id="11"/>
          <p:cNvSpPr txBox="true"/>
          <p:nvPr/>
        </p:nvSpPr>
        <p:spPr>
          <a:xfrm rot="0">
            <a:off x="9341240" y="5741092"/>
            <a:ext cx="9416163" cy="5314950"/>
          </a:xfrm>
          <a:prstGeom prst="rect">
            <a:avLst/>
          </a:prstGeom>
        </p:spPr>
        <p:txBody>
          <a:bodyPr anchor="t" rtlCol="false" tIns="0" lIns="0" bIns="0" rIns="0">
            <a:spAutoFit/>
          </a:bodyPr>
          <a:lstStyle/>
          <a:p>
            <a:pPr algn="ctr">
              <a:lnSpc>
                <a:spcPts val="8400"/>
              </a:lnSpc>
            </a:pPr>
            <a:r>
              <a:rPr lang="en-US" sz="6000">
                <a:solidFill>
                  <a:srgbClr val="DFD3C3"/>
                </a:solidFill>
                <a:latin typeface="The Seasons"/>
                <a:ea typeface="The Seasons"/>
                <a:cs typeface="The Seasons"/>
                <a:sym typeface="The Seasons"/>
              </a:rPr>
              <a:t>select * from mytable where discount_percentage </a:t>
            </a:r>
          </a:p>
          <a:p>
            <a:pPr algn="ctr">
              <a:lnSpc>
                <a:spcPts val="8400"/>
              </a:lnSpc>
            </a:pPr>
            <a:r>
              <a:rPr lang="en-US" sz="6000">
                <a:solidFill>
                  <a:srgbClr val="DFD3C3"/>
                </a:solidFill>
                <a:latin typeface="The Seasons"/>
                <a:ea typeface="The Seasons"/>
                <a:cs typeface="The Seasons"/>
                <a:sym typeface="The Seasons"/>
              </a:rPr>
              <a:t>&gt;= 0.5;</a:t>
            </a:r>
          </a:p>
          <a:p>
            <a:pPr algn="ctr">
              <a:lnSpc>
                <a:spcPts val="8400"/>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14C62"/>
        </a:solidFill>
      </p:bgPr>
    </p:bg>
    <p:spTree>
      <p:nvGrpSpPr>
        <p:cNvPr id="1" name=""/>
        <p:cNvGrpSpPr/>
        <p:nvPr/>
      </p:nvGrpSpPr>
      <p:grpSpPr>
        <a:xfrm>
          <a:off x="0" y="0"/>
          <a:ext cx="0" cy="0"/>
          <a:chOff x="0" y="0"/>
          <a:chExt cx="0" cy="0"/>
        </a:xfrm>
      </p:grpSpPr>
      <p:sp>
        <p:nvSpPr>
          <p:cNvPr name="Freeform 2" id="2"/>
          <p:cNvSpPr/>
          <p:nvPr/>
        </p:nvSpPr>
        <p:spPr>
          <a:xfrm flipH="false" flipV="false" rot="1818739">
            <a:off x="-1275567" y="8951950"/>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85424" y="8743950"/>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360068" y="48505"/>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472632" y="-3984630"/>
            <a:ext cx="8080426" cy="8743473"/>
          </a:xfrm>
          <a:custGeom>
            <a:avLst/>
            <a:gdLst/>
            <a:ahLst/>
            <a:cxnLst/>
            <a:rect r="r" b="b" t="t" l="l"/>
            <a:pathLst>
              <a:path h="8743473" w="8080426">
                <a:moveTo>
                  <a:pt x="0" y="0"/>
                </a:moveTo>
                <a:lnTo>
                  <a:pt x="8080426" y="0"/>
                </a:lnTo>
                <a:lnTo>
                  <a:pt x="8080426" y="8743473"/>
                </a:lnTo>
                <a:lnTo>
                  <a:pt x="0" y="8743473"/>
                </a:lnTo>
                <a:lnTo>
                  <a:pt x="0" y="0"/>
                </a:lnTo>
                <a:close/>
              </a:path>
            </a:pathLst>
          </a:custGeom>
          <a:blipFill>
            <a:blip r:embed="rId8"/>
            <a:stretch>
              <a:fillRect l="0" t="0" r="0" b="0"/>
            </a:stretch>
          </a:blipFill>
        </p:spPr>
      </p:sp>
      <p:sp>
        <p:nvSpPr>
          <p:cNvPr name="Freeform 8" id="8"/>
          <p:cNvSpPr/>
          <p:nvPr/>
        </p:nvSpPr>
        <p:spPr>
          <a:xfrm flipH="false" flipV="false" rot="0">
            <a:off x="7881364" y="563217"/>
            <a:ext cx="7935002" cy="9160565"/>
          </a:xfrm>
          <a:custGeom>
            <a:avLst/>
            <a:gdLst/>
            <a:ahLst/>
            <a:cxnLst/>
            <a:rect r="r" b="b" t="t" l="l"/>
            <a:pathLst>
              <a:path h="9160565" w="7935002">
                <a:moveTo>
                  <a:pt x="0" y="0"/>
                </a:moveTo>
                <a:lnTo>
                  <a:pt x="7935002" y="0"/>
                </a:lnTo>
                <a:lnTo>
                  <a:pt x="7935002" y="9160566"/>
                </a:lnTo>
                <a:lnTo>
                  <a:pt x="0" y="9160566"/>
                </a:lnTo>
                <a:lnTo>
                  <a:pt x="0" y="0"/>
                </a:lnTo>
                <a:close/>
              </a:path>
            </a:pathLst>
          </a:custGeom>
          <a:blipFill>
            <a:blip r:embed="rId9"/>
            <a:stretch>
              <a:fillRect l="0" t="0" r="0" b="0"/>
            </a:stretch>
          </a:blipFill>
        </p:spPr>
      </p:sp>
      <p:sp>
        <p:nvSpPr>
          <p:cNvPr name="TextBox 9" id="9"/>
          <p:cNvSpPr txBox="true"/>
          <p:nvPr/>
        </p:nvSpPr>
        <p:spPr>
          <a:xfrm rot="0">
            <a:off x="254197" y="1123950"/>
            <a:ext cx="7382323" cy="2129840"/>
          </a:xfrm>
          <a:prstGeom prst="rect">
            <a:avLst/>
          </a:prstGeom>
        </p:spPr>
        <p:txBody>
          <a:bodyPr anchor="t" rtlCol="false" tIns="0" lIns="0" bIns="0" rIns="0">
            <a:spAutoFit/>
          </a:bodyPr>
          <a:lstStyle/>
          <a:p>
            <a:pPr algn="l">
              <a:lnSpc>
                <a:spcPts val="4088"/>
              </a:lnSpc>
            </a:pPr>
            <a:r>
              <a:rPr lang="en-US" sz="4258" b="true">
                <a:solidFill>
                  <a:srgbClr val="FFFFFF"/>
                </a:solidFill>
                <a:latin typeface="The Seasons Bold"/>
                <a:ea typeface="The Seasons Bold"/>
                <a:cs typeface="The Seasons Bold"/>
                <a:sym typeface="The Seasons Bold"/>
              </a:rPr>
              <a:t>3. Retrieve all products where the name contains the word "Cable."</a:t>
            </a:r>
          </a:p>
          <a:p>
            <a:pPr algn="l">
              <a:lnSpc>
                <a:spcPts val="4088"/>
              </a:lnSpc>
            </a:pPr>
          </a:p>
        </p:txBody>
      </p:sp>
      <p:sp>
        <p:nvSpPr>
          <p:cNvPr name="TextBox 10" id="10"/>
          <p:cNvSpPr txBox="true"/>
          <p:nvPr/>
        </p:nvSpPr>
        <p:spPr>
          <a:xfrm rot="0">
            <a:off x="16267861" y="69850"/>
            <a:ext cx="1456655" cy="1717676"/>
          </a:xfrm>
          <a:prstGeom prst="rect">
            <a:avLst/>
          </a:prstGeom>
        </p:spPr>
        <p:txBody>
          <a:bodyPr anchor="t" rtlCol="false" tIns="0" lIns="0" bIns="0" rIns="0">
            <a:spAutoFit/>
          </a:bodyPr>
          <a:lstStyle/>
          <a:p>
            <a:pPr algn="ctr">
              <a:lnSpc>
                <a:spcPts val="13999"/>
              </a:lnSpc>
            </a:pPr>
            <a:r>
              <a:rPr lang="en-US" sz="9999">
                <a:solidFill>
                  <a:srgbClr val="414C62"/>
                </a:solidFill>
                <a:latin typeface="The Seasons"/>
                <a:ea typeface="The Seasons"/>
                <a:cs typeface="The Seasons"/>
                <a:sym typeface="The Seasons"/>
              </a:rPr>
              <a:t>05</a:t>
            </a:r>
          </a:p>
        </p:txBody>
      </p:sp>
      <p:sp>
        <p:nvSpPr>
          <p:cNvPr name="TextBox 11" id="11"/>
          <p:cNvSpPr txBox="true"/>
          <p:nvPr/>
        </p:nvSpPr>
        <p:spPr>
          <a:xfrm rot="0">
            <a:off x="797372" y="4170518"/>
            <a:ext cx="6563709" cy="3462333"/>
          </a:xfrm>
          <a:prstGeom prst="rect">
            <a:avLst/>
          </a:prstGeom>
        </p:spPr>
        <p:txBody>
          <a:bodyPr anchor="t" rtlCol="false" tIns="0" lIns="0" bIns="0" rIns="0">
            <a:spAutoFit/>
          </a:bodyPr>
          <a:lstStyle/>
          <a:p>
            <a:pPr algn="l">
              <a:lnSpc>
                <a:spcPts val="5512"/>
              </a:lnSpc>
            </a:pPr>
            <a:r>
              <a:rPr lang="en-US" sz="3937">
                <a:solidFill>
                  <a:srgbClr val="DFD3C3"/>
                </a:solidFill>
                <a:latin typeface="Tenor Sans"/>
                <a:ea typeface="Tenor Sans"/>
                <a:cs typeface="Tenor Sans"/>
                <a:sym typeface="Tenor Sans"/>
              </a:rPr>
              <a:t>select product_name from mytable where product_name like "%Cable%";</a:t>
            </a:r>
          </a:p>
          <a:p>
            <a:pPr algn="l">
              <a:lnSpc>
                <a:spcPts val="5512"/>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14C62"/>
        </a:solidFill>
      </p:bgPr>
    </p:bg>
    <p:spTree>
      <p:nvGrpSpPr>
        <p:cNvPr id="1" name=""/>
        <p:cNvGrpSpPr/>
        <p:nvPr/>
      </p:nvGrpSpPr>
      <p:grpSpPr>
        <a:xfrm>
          <a:off x="0" y="0"/>
          <a:ext cx="0" cy="0"/>
          <a:chOff x="0" y="0"/>
          <a:chExt cx="0" cy="0"/>
        </a:xfrm>
      </p:grpSpPr>
      <p:grpSp>
        <p:nvGrpSpPr>
          <p:cNvPr name="Group 2" id="2"/>
          <p:cNvGrpSpPr/>
          <p:nvPr/>
        </p:nvGrpSpPr>
        <p:grpSpPr>
          <a:xfrm rot="0">
            <a:off x="2520292" y="-897443"/>
            <a:ext cx="4398150" cy="13806433"/>
            <a:chOff x="0" y="0"/>
            <a:chExt cx="1158361" cy="3636262"/>
          </a:xfrm>
        </p:grpSpPr>
        <p:sp>
          <p:nvSpPr>
            <p:cNvPr name="Freeform 3" id="3"/>
            <p:cNvSpPr/>
            <p:nvPr/>
          </p:nvSpPr>
          <p:spPr>
            <a:xfrm flipH="false" flipV="false" rot="0">
              <a:off x="0" y="0"/>
              <a:ext cx="1158361" cy="3636262"/>
            </a:xfrm>
            <a:custGeom>
              <a:avLst/>
              <a:gdLst/>
              <a:ahLst/>
              <a:cxnLst/>
              <a:rect r="r" b="b" t="t" l="l"/>
              <a:pathLst>
                <a:path h="3636262" w="1158361">
                  <a:moveTo>
                    <a:pt x="89774" y="0"/>
                  </a:moveTo>
                  <a:lnTo>
                    <a:pt x="1068587" y="0"/>
                  </a:lnTo>
                  <a:cubicBezTo>
                    <a:pt x="1092396" y="0"/>
                    <a:pt x="1115231" y="9458"/>
                    <a:pt x="1132066" y="26294"/>
                  </a:cubicBezTo>
                  <a:cubicBezTo>
                    <a:pt x="1148902" y="43130"/>
                    <a:pt x="1158361" y="65964"/>
                    <a:pt x="1158361" y="89774"/>
                  </a:cubicBezTo>
                  <a:lnTo>
                    <a:pt x="1158361" y="3546489"/>
                  </a:lnTo>
                  <a:cubicBezTo>
                    <a:pt x="1158361" y="3570298"/>
                    <a:pt x="1148902" y="3593132"/>
                    <a:pt x="1132066" y="3609968"/>
                  </a:cubicBezTo>
                  <a:cubicBezTo>
                    <a:pt x="1115231" y="3626804"/>
                    <a:pt x="1092396" y="3636262"/>
                    <a:pt x="1068587" y="3636262"/>
                  </a:cubicBezTo>
                  <a:lnTo>
                    <a:pt x="89774" y="3636262"/>
                  </a:lnTo>
                  <a:cubicBezTo>
                    <a:pt x="65964" y="3636262"/>
                    <a:pt x="43130" y="3626804"/>
                    <a:pt x="26294" y="3609968"/>
                  </a:cubicBezTo>
                  <a:cubicBezTo>
                    <a:pt x="9458" y="3593132"/>
                    <a:pt x="0" y="3570298"/>
                    <a:pt x="0" y="3546489"/>
                  </a:cubicBezTo>
                  <a:lnTo>
                    <a:pt x="0" y="89774"/>
                  </a:lnTo>
                  <a:cubicBezTo>
                    <a:pt x="0" y="65964"/>
                    <a:pt x="9458" y="43130"/>
                    <a:pt x="26294" y="26294"/>
                  </a:cubicBezTo>
                  <a:cubicBezTo>
                    <a:pt x="43130" y="9458"/>
                    <a:pt x="65964" y="0"/>
                    <a:pt x="89774" y="0"/>
                  </a:cubicBezTo>
                  <a:close/>
                </a:path>
              </a:pathLst>
            </a:custGeom>
            <a:solidFill>
              <a:srgbClr val="FFFFFF"/>
            </a:solidFill>
          </p:spPr>
        </p:sp>
        <p:sp>
          <p:nvSpPr>
            <p:cNvPr name="TextBox 4" id="4"/>
            <p:cNvSpPr txBox="true"/>
            <p:nvPr/>
          </p:nvSpPr>
          <p:spPr>
            <a:xfrm>
              <a:off x="0" y="-47625"/>
              <a:ext cx="1158361" cy="36838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818739">
            <a:off x="-1275567" y="8951950"/>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785424" y="8743950"/>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236930" y="514350"/>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472632" y="-3984630"/>
            <a:ext cx="8080426" cy="8743473"/>
          </a:xfrm>
          <a:custGeom>
            <a:avLst/>
            <a:gdLst/>
            <a:ahLst/>
            <a:cxnLst/>
            <a:rect r="r" b="b" t="t" l="l"/>
            <a:pathLst>
              <a:path h="8743473" w="8080426">
                <a:moveTo>
                  <a:pt x="0" y="0"/>
                </a:moveTo>
                <a:lnTo>
                  <a:pt x="8080426" y="0"/>
                </a:lnTo>
                <a:lnTo>
                  <a:pt x="8080426" y="8743473"/>
                </a:lnTo>
                <a:lnTo>
                  <a:pt x="0" y="8743473"/>
                </a:lnTo>
                <a:lnTo>
                  <a:pt x="0" y="0"/>
                </a:lnTo>
                <a:close/>
              </a:path>
            </a:pathLst>
          </a:custGeom>
          <a:blipFill>
            <a:blip r:embed="rId8"/>
            <a:stretch>
              <a:fillRect l="0" t="0" r="0" b="0"/>
            </a:stretch>
          </a:blipFill>
        </p:spPr>
      </p:sp>
      <p:sp>
        <p:nvSpPr>
          <p:cNvPr name="Freeform 11" id="11"/>
          <p:cNvSpPr/>
          <p:nvPr/>
        </p:nvSpPr>
        <p:spPr>
          <a:xfrm flipH="false" flipV="false" rot="0">
            <a:off x="3236930" y="9258300"/>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2337712">
            <a:off x="8087182" y="2096165"/>
            <a:ext cx="2113636" cy="1001775"/>
          </a:xfrm>
          <a:custGeom>
            <a:avLst/>
            <a:gdLst/>
            <a:ahLst/>
            <a:cxnLst/>
            <a:rect r="r" b="b" t="t" l="l"/>
            <a:pathLst>
              <a:path h="1001775" w="2113636">
                <a:moveTo>
                  <a:pt x="0" y="0"/>
                </a:moveTo>
                <a:lnTo>
                  <a:pt x="2113636" y="0"/>
                </a:lnTo>
                <a:lnTo>
                  <a:pt x="2113636" y="1001776"/>
                </a:lnTo>
                <a:lnTo>
                  <a:pt x="0" y="10017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918442" y="7547874"/>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28700" y="2351300"/>
            <a:ext cx="7229955" cy="6514985"/>
          </a:xfrm>
          <a:custGeom>
            <a:avLst/>
            <a:gdLst/>
            <a:ahLst/>
            <a:cxnLst/>
            <a:rect r="r" b="b" t="t" l="l"/>
            <a:pathLst>
              <a:path h="6514985" w="7229955">
                <a:moveTo>
                  <a:pt x="0" y="0"/>
                </a:moveTo>
                <a:lnTo>
                  <a:pt x="7229955" y="0"/>
                </a:lnTo>
                <a:lnTo>
                  <a:pt x="7229955" y="6514985"/>
                </a:lnTo>
                <a:lnTo>
                  <a:pt x="0" y="6514985"/>
                </a:lnTo>
                <a:lnTo>
                  <a:pt x="0" y="0"/>
                </a:lnTo>
                <a:close/>
              </a:path>
            </a:pathLst>
          </a:custGeom>
          <a:blipFill>
            <a:blip r:embed="rId11"/>
            <a:stretch>
              <a:fillRect l="0" t="0" r="0" b="0"/>
            </a:stretch>
          </a:blipFill>
        </p:spPr>
      </p:sp>
      <p:sp>
        <p:nvSpPr>
          <p:cNvPr name="TextBox 15" id="15"/>
          <p:cNvSpPr txBox="true"/>
          <p:nvPr/>
        </p:nvSpPr>
        <p:spPr>
          <a:xfrm rot="60000">
            <a:off x="9297014" y="2982381"/>
            <a:ext cx="8719123" cy="2770672"/>
          </a:xfrm>
          <a:prstGeom prst="rect">
            <a:avLst/>
          </a:prstGeom>
        </p:spPr>
        <p:txBody>
          <a:bodyPr anchor="t" rtlCol="false" tIns="0" lIns="0" bIns="0" rIns="0">
            <a:spAutoFit/>
          </a:bodyPr>
          <a:lstStyle/>
          <a:p>
            <a:pPr algn="l">
              <a:lnSpc>
                <a:spcPts val="3997"/>
              </a:lnSpc>
            </a:pPr>
            <a:r>
              <a:rPr lang="en-US" sz="4164" b="true">
                <a:solidFill>
                  <a:srgbClr val="FFFFFF"/>
                </a:solidFill>
                <a:latin typeface="The Seasons Bold"/>
                <a:ea typeface="The Seasons Bold"/>
                <a:cs typeface="The Seasons Bold"/>
                <a:sym typeface="The Seasons Bold"/>
              </a:rPr>
              <a:t>4.Display the difference between the average of the actual price and the discounted price for each product.</a:t>
            </a:r>
          </a:p>
          <a:p>
            <a:pPr algn="l">
              <a:lnSpc>
                <a:spcPts val="8893"/>
              </a:lnSpc>
            </a:pPr>
          </a:p>
        </p:txBody>
      </p:sp>
      <p:sp>
        <p:nvSpPr>
          <p:cNvPr name="TextBox 16" id="16"/>
          <p:cNvSpPr txBox="true"/>
          <p:nvPr/>
        </p:nvSpPr>
        <p:spPr>
          <a:xfrm rot="0">
            <a:off x="16230393" y="69850"/>
            <a:ext cx="1531590" cy="1717676"/>
          </a:xfrm>
          <a:prstGeom prst="rect">
            <a:avLst/>
          </a:prstGeom>
        </p:spPr>
        <p:txBody>
          <a:bodyPr anchor="t" rtlCol="false" tIns="0" lIns="0" bIns="0" rIns="0">
            <a:spAutoFit/>
          </a:bodyPr>
          <a:lstStyle/>
          <a:p>
            <a:pPr algn="ctr">
              <a:lnSpc>
                <a:spcPts val="13999"/>
              </a:lnSpc>
            </a:pPr>
            <a:r>
              <a:rPr lang="en-US" sz="9999">
                <a:solidFill>
                  <a:srgbClr val="414C62"/>
                </a:solidFill>
                <a:latin typeface="The Seasons"/>
                <a:ea typeface="The Seasons"/>
                <a:cs typeface="The Seasons"/>
                <a:sym typeface="The Seasons"/>
              </a:rPr>
              <a:t>06</a:t>
            </a:r>
          </a:p>
        </p:txBody>
      </p:sp>
      <p:sp>
        <p:nvSpPr>
          <p:cNvPr name="TextBox 17" id="17"/>
          <p:cNvSpPr txBox="true"/>
          <p:nvPr/>
        </p:nvSpPr>
        <p:spPr>
          <a:xfrm rot="0">
            <a:off x="9568877" y="5542118"/>
            <a:ext cx="8472436" cy="2291576"/>
          </a:xfrm>
          <a:prstGeom prst="rect">
            <a:avLst/>
          </a:prstGeom>
        </p:spPr>
        <p:txBody>
          <a:bodyPr anchor="t" rtlCol="false" tIns="0" lIns="0" bIns="0" rIns="0">
            <a:spAutoFit/>
          </a:bodyPr>
          <a:lstStyle/>
          <a:p>
            <a:pPr algn="l">
              <a:lnSpc>
                <a:spcPts val="4580"/>
              </a:lnSpc>
            </a:pPr>
            <a:r>
              <a:rPr lang="en-US" sz="3271">
                <a:solidFill>
                  <a:srgbClr val="DFD3C3"/>
                </a:solidFill>
                <a:latin typeface="Tenor Sans"/>
                <a:ea typeface="Tenor Sans"/>
                <a:cs typeface="Tenor Sans"/>
                <a:sym typeface="Tenor Sans"/>
              </a:rPr>
              <a:t>select product_name, (avg(actual_price) - avg(discounted_price)) from mytable group by product_name;</a:t>
            </a:r>
          </a:p>
          <a:p>
            <a:pPr algn="l">
              <a:lnSpc>
                <a:spcPts val="4580"/>
              </a:lnSpc>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14C62"/>
        </a:solidFill>
      </p:bgPr>
    </p:bg>
    <p:spTree>
      <p:nvGrpSpPr>
        <p:cNvPr id="1" name=""/>
        <p:cNvGrpSpPr/>
        <p:nvPr/>
      </p:nvGrpSpPr>
      <p:grpSpPr>
        <a:xfrm>
          <a:off x="0" y="0"/>
          <a:ext cx="0" cy="0"/>
          <a:chOff x="0" y="0"/>
          <a:chExt cx="0" cy="0"/>
        </a:xfrm>
      </p:grpSpPr>
      <p:sp>
        <p:nvSpPr>
          <p:cNvPr name="Freeform 2" id="2"/>
          <p:cNvSpPr/>
          <p:nvPr/>
        </p:nvSpPr>
        <p:spPr>
          <a:xfrm flipH="false" flipV="false" rot="0">
            <a:off x="37261" y="-227105"/>
            <a:ext cx="21133879" cy="10514105"/>
          </a:xfrm>
          <a:custGeom>
            <a:avLst/>
            <a:gdLst/>
            <a:ahLst/>
            <a:cxnLst/>
            <a:rect r="r" b="b" t="t" l="l"/>
            <a:pathLst>
              <a:path h="10514105" w="21133879">
                <a:moveTo>
                  <a:pt x="0" y="0"/>
                </a:moveTo>
                <a:lnTo>
                  <a:pt x="21133879" y="0"/>
                </a:lnTo>
                <a:lnTo>
                  <a:pt x="21133879" y="10514105"/>
                </a:lnTo>
                <a:lnTo>
                  <a:pt x="0" y="10514105"/>
                </a:lnTo>
                <a:lnTo>
                  <a:pt x="0" y="0"/>
                </a:lnTo>
                <a:close/>
              </a:path>
            </a:pathLst>
          </a:custGeom>
          <a:blipFill>
            <a:blip r:embed="rId2"/>
            <a:stretch>
              <a:fillRect l="0" t="0" r="0" b="0"/>
            </a:stretch>
          </a:blipFill>
        </p:spPr>
      </p:sp>
      <p:sp>
        <p:nvSpPr>
          <p:cNvPr name="Freeform 3" id="3"/>
          <p:cNvSpPr/>
          <p:nvPr/>
        </p:nvSpPr>
        <p:spPr>
          <a:xfrm flipH="false" flipV="false" rot="1818739">
            <a:off x="-1275567" y="8951950"/>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84570" y="9448800"/>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9784">
            <a:off x="15776864" y="6472102"/>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5">
              <a:alphaModFix amt="7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315301">
            <a:off x="10094115" y="5981674"/>
            <a:ext cx="1993041" cy="944618"/>
          </a:xfrm>
          <a:custGeom>
            <a:avLst/>
            <a:gdLst/>
            <a:ahLst/>
            <a:cxnLst/>
            <a:rect r="r" b="b" t="t" l="l"/>
            <a:pathLst>
              <a:path h="944618" w="1993041">
                <a:moveTo>
                  <a:pt x="0" y="0"/>
                </a:moveTo>
                <a:lnTo>
                  <a:pt x="1993041" y="0"/>
                </a:lnTo>
                <a:lnTo>
                  <a:pt x="1993041" y="944618"/>
                </a:lnTo>
                <a:lnTo>
                  <a:pt x="0" y="9446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170429" y="1499074"/>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692734" y="-3984630"/>
            <a:ext cx="7860324" cy="8505310"/>
          </a:xfrm>
          <a:custGeom>
            <a:avLst/>
            <a:gdLst/>
            <a:ahLst/>
            <a:cxnLst/>
            <a:rect r="r" b="b" t="t" l="l"/>
            <a:pathLst>
              <a:path h="8505310" w="7860324">
                <a:moveTo>
                  <a:pt x="0" y="0"/>
                </a:moveTo>
                <a:lnTo>
                  <a:pt x="7860324" y="0"/>
                </a:lnTo>
                <a:lnTo>
                  <a:pt x="7860324" y="8505310"/>
                </a:lnTo>
                <a:lnTo>
                  <a:pt x="0" y="8505310"/>
                </a:lnTo>
                <a:lnTo>
                  <a:pt x="0" y="0"/>
                </a:lnTo>
                <a:close/>
              </a:path>
            </a:pathLst>
          </a:custGeom>
          <a:blipFill>
            <a:blip r:embed="rId9"/>
            <a:stretch>
              <a:fillRect l="0" t="0" r="0" b="0"/>
            </a:stretch>
          </a:blipFill>
        </p:spPr>
      </p:sp>
      <p:grpSp>
        <p:nvGrpSpPr>
          <p:cNvPr name="Group 9" id="9"/>
          <p:cNvGrpSpPr/>
          <p:nvPr/>
        </p:nvGrpSpPr>
        <p:grpSpPr>
          <a:xfrm rot="0">
            <a:off x="-234702" y="2013424"/>
            <a:ext cx="18757403" cy="7244876"/>
            <a:chOff x="0" y="0"/>
            <a:chExt cx="4940221" cy="1908115"/>
          </a:xfrm>
        </p:grpSpPr>
        <p:sp>
          <p:nvSpPr>
            <p:cNvPr name="Freeform 10" id="10"/>
            <p:cNvSpPr/>
            <p:nvPr/>
          </p:nvSpPr>
          <p:spPr>
            <a:xfrm flipH="false" flipV="false" rot="0">
              <a:off x="0" y="0"/>
              <a:ext cx="4940221" cy="1908115"/>
            </a:xfrm>
            <a:custGeom>
              <a:avLst/>
              <a:gdLst/>
              <a:ahLst/>
              <a:cxnLst/>
              <a:rect r="r" b="b" t="t" l="l"/>
              <a:pathLst>
                <a:path h="1908115" w="4940221">
                  <a:moveTo>
                    <a:pt x="21050" y="0"/>
                  </a:moveTo>
                  <a:lnTo>
                    <a:pt x="4919171" y="0"/>
                  </a:lnTo>
                  <a:cubicBezTo>
                    <a:pt x="4924754" y="0"/>
                    <a:pt x="4930108" y="2218"/>
                    <a:pt x="4934056" y="6165"/>
                  </a:cubicBezTo>
                  <a:cubicBezTo>
                    <a:pt x="4938004" y="10113"/>
                    <a:pt x="4940221" y="15467"/>
                    <a:pt x="4940221" y="21050"/>
                  </a:cubicBezTo>
                  <a:lnTo>
                    <a:pt x="4940221" y="1887066"/>
                  </a:lnTo>
                  <a:cubicBezTo>
                    <a:pt x="4940221" y="1892648"/>
                    <a:pt x="4938004" y="1898002"/>
                    <a:pt x="4934056" y="1901950"/>
                  </a:cubicBezTo>
                  <a:cubicBezTo>
                    <a:pt x="4930108" y="1905898"/>
                    <a:pt x="4924754" y="1908115"/>
                    <a:pt x="4919171" y="1908115"/>
                  </a:cubicBezTo>
                  <a:lnTo>
                    <a:pt x="21050" y="1908115"/>
                  </a:lnTo>
                  <a:cubicBezTo>
                    <a:pt x="15467" y="1908115"/>
                    <a:pt x="10113" y="1905898"/>
                    <a:pt x="6165" y="1901950"/>
                  </a:cubicBezTo>
                  <a:cubicBezTo>
                    <a:pt x="2218" y="1898002"/>
                    <a:pt x="0" y="1892648"/>
                    <a:pt x="0" y="1887066"/>
                  </a:cubicBezTo>
                  <a:lnTo>
                    <a:pt x="0" y="21050"/>
                  </a:lnTo>
                  <a:cubicBezTo>
                    <a:pt x="0" y="15467"/>
                    <a:pt x="2218" y="10113"/>
                    <a:pt x="6165" y="6165"/>
                  </a:cubicBezTo>
                  <a:cubicBezTo>
                    <a:pt x="10113" y="2218"/>
                    <a:pt x="15467" y="0"/>
                    <a:pt x="21050" y="0"/>
                  </a:cubicBezTo>
                  <a:close/>
                </a:path>
              </a:pathLst>
            </a:custGeom>
            <a:solidFill>
              <a:srgbClr val="414C62"/>
            </a:solidFill>
          </p:spPr>
        </p:sp>
        <p:sp>
          <p:nvSpPr>
            <p:cNvPr name="TextBox 11" id="11"/>
            <p:cNvSpPr txBox="true"/>
            <p:nvPr/>
          </p:nvSpPr>
          <p:spPr>
            <a:xfrm>
              <a:off x="0" y="-47625"/>
              <a:ext cx="4940221" cy="195574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262227" y="789693"/>
            <a:ext cx="9304773" cy="2447463"/>
            <a:chOff x="0" y="0"/>
            <a:chExt cx="2450640" cy="644599"/>
          </a:xfrm>
        </p:grpSpPr>
        <p:sp>
          <p:nvSpPr>
            <p:cNvPr name="Freeform 13" id="13"/>
            <p:cNvSpPr/>
            <p:nvPr/>
          </p:nvSpPr>
          <p:spPr>
            <a:xfrm flipH="false" flipV="false" rot="0">
              <a:off x="0" y="0"/>
              <a:ext cx="2450640" cy="644599"/>
            </a:xfrm>
            <a:custGeom>
              <a:avLst/>
              <a:gdLst/>
              <a:ahLst/>
              <a:cxnLst/>
              <a:rect r="r" b="b" t="t" l="l"/>
              <a:pathLst>
                <a:path h="644599" w="2450640">
                  <a:moveTo>
                    <a:pt x="42434" y="0"/>
                  </a:moveTo>
                  <a:lnTo>
                    <a:pt x="2408206" y="0"/>
                  </a:lnTo>
                  <a:cubicBezTo>
                    <a:pt x="2419460" y="0"/>
                    <a:pt x="2430253" y="4471"/>
                    <a:pt x="2438211" y="12429"/>
                  </a:cubicBezTo>
                  <a:cubicBezTo>
                    <a:pt x="2446169" y="20387"/>
                    <a:pt x="2450640" y="31180"/>
                    <a:pt x="2450640" y="42434"/>
                  </a:cubicBezTo>
                  <a:lnTo>
                    <a:pt x="2450640" y="602165"/>
                  </a:lnTo>
                  <a:cubicBezTo>
                    <a:pt x="2450640" y="625601"/>
                    <a:pt x="2431641" y="644599"/>
                    <a:pt x="2408206" y="644599"/>
                  </a:cubicBezTo>
                  <a:lnTo>
                    <a:pt x="42434" y="644599"/>
                  </a:lnTo>
                  <a:cubicBezTo>
                    <a:pt x="31180" y="644599"/>
                    <a:pt x="20387" y="640128"/>
                    <a:pt x="12429" y="632171"/>
                  </a:cubicBezTo>
                  <a:cubicBezTo>
                    <a:pt x="4471" y="624213"/>
                    <a:pt x="0" y="613419"/>
                    <a:pt x="0" y="602165"/>
                  </a:cubicBezTo>
                  <a:lnTo>
                    <a:pt x="0" y="42434"/>
                  </a:lnTo>
                  <a:cubicBezTo>
                    <a:pt x="0" y="18998"/>
                    <a:pt x="18998" y="0"/>
                    <a:pt x="42434" y="0"/>
                  </a:cubicBezTo>
                  <a:close/>
                </a:path>
              </a:pathLst>
            </a:custGeom>
            <a:solidFill>
              <a:srgbClr val="414C62"/>
            </a:solidFill>
          </p:spPr>
        </p:sp>
        <p:sp>
          <p:nvSpPr>
            <p:cNvPr name="TextBox 14" id="14"/>
            <p:cNvSpPr txBox="true"/>
            <p:nvPr/>
          </p:nvSpPr>
          <p:spPr>
            <a:xfrm>
              <a:off x="0" y="-47625"/>
              <a:ext cx="2450640" cy="69222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086695">
            <a:off x="5173729" y="8545207"/>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1086695">
            <a:off x="-479064" y="1625625"/>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6695">
            <a:off x="15471384" y="8368295"/>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411602" y="2538058"/>
            <a:ext cx="7241263" cy="6521499"/>
          </a:xfrm>
          <a:custGeom>
            <a:avLst/>
            <a:gdLst/>
            <a:ahLst/>
            <a:cxnLst/>
            <a:rect r="r" b="b" t="t" l="l"/>
            <a:pathLst>
              <a:path h="6521499" w="7241263">
                <a:moveTo>
                  <a:pt x="0" y="0"/>
                </a:moveTo>
                <a:lnTo>
                  <a:pt x="7241263" y="0"/>
                </a:lnTo>
                <a:lnTo>
                  <a:pt x="7241263" y="6521499"/>
                </a:lnTo>
                <a:lnTo>
                  <a:pt x="0" y="6521499"/>
                </a:lnTo>
                <a:lnTo>
                  <a:pt x="0" y="0"/>
                </a:lnTo>
                <a:close/>
              </a:path>
            </a:pathLst>
          </a:custGeom>
          <a:blipFill>
            <a:blip r:embed="rId10"/>
            <a:stretch>
              <a:fillRect l="0" t="0" r="0" b="0"/>
            </a:stretch>
          </a:blipFill>
        </p:spPr>
      </p:sp>
      <p:sp>
        <p:nvSpPr>
          <p:cNvPr name="TextBox 19" id="19"/>
          <p:cNvSpPr txBox="true"/>
          <p:nvPr/>
        </p:nvSpPr>
        <p:spPr>
          <a:xfrm rot="0">
            <a:off x="4426758" y="1255242"/>
            <a:ext cx="13861242" cy="2322671"/>
          </a:xfrm>
          <a:prstGeom prst="rect">
            <a:avLst/>
          </a:prstGeom>
        </p:spPr>
        <p:txBody>
          <a:bodyPr anchor="t" rtlCol="false" tIns="0" lIns="0" bIns="0" rIns="0">
            <a:spAutoFit/>
          </a:bodyPr>
          <a:lstStyle/>
          <a:p>
            <a:pPr algn="l">
              <a:lnSpc>
                <a:spcPts val="4791"/>
              </a:lnSpc>
            </a:pPr>
            <a:r>
              <a:rPr lang="en-US" sz="4990" b="true">
                <a:solidFill>
                  <a:srgbClr val="FFFFFF"/>
                </a:solidFill>
                <a:latin typeface="The Seasons Bold"/>
                <a:ea typeface="The Seasons Bold"/>
                <a:cs typeface="The Seasons Bold"/>
                <a:sym typeface="The Seasons Bold"/>
              </a:rPr>
              <a:t>5. Query reviews that mention </a:t>
            </a:r>
          </a:p>
          <a:p>
            <a:pPr algn="l">
              <a:lnSpc>
                <a:spcPts val="4791"/>
              </a:lnSpc>
            </a:pPr>
            <a:r>
              <a:rPr lang="en-US" sz="4990" b="true">
                <a:solidFill>
                  <a:srgbClr val="FFFFFF"/>
                </a:solidFill>
                <a:latin typeface="The Seasons Bold"/>
                <a:ea typeface="The Seasons Bold"/>
                <a:cs typeface="The Seasons Bold"/>
                <a:sym typeface="The Seasons Bold"/>
              </a:rPr>
              <a:t>"fast charging" in their content.</a:t>
            </a:r>
          </a:p>
          <a:p>
            <a:pPr algn="l">
              <a:lnSpc>
                <a:spcPts val="7958"/>
              </a:lnSpc>
            </a:pPr>
          </a:p>
        </p:txBody>
      </p:sp>
      <p:sp>
        <p:nvSpPr>
          <p:cNvPr name="TextBox 20" id="20"/>
          <p:cNvSpPr txBox="true"/>
          <p:nvPr/>
        </p:nvSpPr>
        <p:spPr>
          <a:xfrm rot="0">
            <a:off x="16303393" y="69850"/>
            <a:ext cx="1385590" cy="1717676"/>
          </a:xfrm>
          <a:prstGeom prst="rect">
            <a:avLst/>
          </a:prstGeom>
        </p:spPr>
        <p:txBody>
          <a:bodyPr anchor="t" rtlCol="false" tIns="0" lIns="0" bIns="0" rIns="0">
            <a:spAutoFit/>
          </a:bodyPr>
          <a:lstStyle/>
          <a:p>
            <a:pPr algn="ctr">
              <a:lnSpc>
                <a:spcPts val="13999"/>
              </a:lnSpc>
            </a:pPr>
            <a:r>
              <a:rPr lang="en-US" sz="9999">
                <a:solidFill>
                  <a:srgbClr val="414C62"/>
                </a:solidFill>
                <a:latin typeface="The Seasons"/>
                <a:ea typeface="The Seasons"/>
                <a:cs typeface="The Seasons"/>
                <a:sym typeface="The Seasons"/>
              </a:rPr>
              <a:t>07</a:t>
            </a:r>
          </a:p>
        </p:txBody>
      </p:sp>
      <p:sp>
        <p:nvSpPr>
          <p:cNvPr name="TextBox 21" id="21"/>
          <p:cNvSpPr txBox="true"/>
          <p:nvPr/>
        </p:nvSpPr>
        <p:spPr>
          <a:xfrm rot="0">
            <a:off x="9478766" y="3463613"/>
            <a:ext cx="7924063" cy="4333802"/>
          </a:xfrm>
          <a:prstGeom prst="rect">
            <a:avLst/>
          </a:prstGeom>
        </p:spPr>
        <p:txBody>
          <a:bodyPr anchor="t" rtlCol="false" tIns="0" lIns="0" bIns="0" rIns="0">
            <a:spAutoFit/>
          </a:bodyPr>
          <a:lstStyle/>
          <a:p>
            <a:pPr algn="ctr">
              <a:lnSpc>
                <a:spcPts val="6717"/>
              </a:lnSpc>
            </a:pPr>
            <a:r>
              <a:rPr lang="en-US" sz="4798">
                <a:solidFill>
                  <a:srgbClr val="DFD3C3"/>
                </a:solidFill>
                <a:latin typeface="Arimo"/>
                <a:ea typeface="Arimo"/>
                <a:cs typeface="Arimo"/>
                <a:sym typeface="Arimo"/>
              </a:rPr>
              <a:t>select review_content from mytable where review_content like "%fast charging%";</a:t>
            </a:r>
          </a:p>
          <a:p>
            <a:pPr algn="ctr">
              <a:lnSpc>
                <a:spcPts val="7443"/>
              </a:lnSpc>
              <a:spcBef>
                <a:spcPct val="0"/>
              </a:spcBef>
            </a:pP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5122" y="-664866"/>
            <a:ext cx="19403122" cy="11582418"/>
          </a:xfrm>
          <a:custGeom>
            <a:avLst/>
            <a:gdLst/>
            <a:ahLst/>
            <a:cxnLst/>
            <a:rect r="r" b="b" t="t" l="l"/>
            <a:pathLst>
              <a:path h="11582418" w="19403122">
                <a:moveTo>
                  <a:pt x="0" y="0"/>
                </a:moveTo>
                <a:lnTo>
                  <a:pt x="19403122" y="0"/>
                </a:lnTo>
                <a:lnTo>
                  <a:pt x="19403122" y="11582418"/>
                </a:lnTo>
                <a:lnTo>
                  <a:pt x="0" y="11582418"/>
                </a:lnTo>
                <a:lnTo>
                  <a:pt x="0" y="0"/>
                </a:lnTo>
                <a:close/>
              </a:path>
            </a:pathLst>
          </a:custGeom>
          <a:blipFill>
            <a:blip r:embed="rId2"/>
            <a:stretch>
              <a:fillRect l="-16804" t="-5960" r="-10333" b="0"/>
            </a:stretch>
          </a:blipFill>
        </p:spPr>
      </p:sp>
      <p:sp>
        <p:nvSpPr>
          <p:cNvPr name="Freeform 3" id="3"/>
          <p:cNvSpPr/>
          <p:nvPr/>
        </p:nvSpPr>
        <p:spPr>
          <a:xfrm flipH="false" flipV="false" rot="0">
            <a:off x="-216201" y="859190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3773784"/>
            <a:ext cx="7012779" cy="6513216"/>
            <a:chOff x="0" y="0"/>
            <a:chExt cx="1846987" cy="1715415"/>
          </a:xfrm>
        </p:grpSpPr>
        <p:sp>
          <p:nvSpPr>
            <p:cNvPr name="Freeform 5" id="5"/>
            <p:cNvSpPr/>
            <p:nvPr/>
          </p:nvSpPr>
          <p:spPr>
            <a:xfrm flipH="false" flipV="false" rot="0">
              <a:off x="0" y="0"/>
              <a:ext cx="1846987" cy="1715415"/>
            </a:xfrm>
            <a:custGeom>
              <a:avLst/>
              <a:gdLst/>
              <a:ahLst/>
              <a:cxnLst/>
              <a:rect r="r" b="b" t="t" l="l"/>
              <a:pathLst>
                <a:path h="1715415" w="1846987">
                  <a:moveTo>
                    <a:pt x="56303" y="0"/>
                  </a:moveTo>
                  <a:lnTo>
                    <a:pt x="1790684" y="0"/>
                  </a:lnTo>
                  <a:cubicBezTo>
                    <a:pt x="1821779" y="0"/>
                    <a:pt x="1846987" y="25208"/>
                    <a:pt x="1846987" y="56303"/>
                  </a:cubicBezTo>
                  <a:lnTo>
                    <a:pt x="1846987" y="1659112"/>
                  </a:lnTo>
                  <a:cubicBezTo>
                    <a:pt x="1846987" y="1674045"/>
                    <a:pt x="1841055" y="1688366"/>
                    <a:pt x="1830496" y="1698924"/>
                  </a:cubicBezTo>
                  <a:cubicBezTo>
                    <a:pt x="1819937" y="1709483"/>
                    <a:pt x="1805617" y="1715415"/>
                    <a:pt x="1790684" y="1715415"/>
                  </a:cubicBezTo>
                  <a:lnTo>
                    <a:pt x="56303" y="1715415"/>
                  </a:lnTo>
                  <a:cubicBezTo>
                    <a:pt x="41370" y="1715415"/>
                    <a:pt x="27049" y="1709483"/>
                    <a:pt x="16491" y="1698924"/>
                  </a:cubicBezTo>
                  <a:cubicBezTo>
                    <a:pt x="5932" y="1688366"/>
                    <a:pt x="0" y="1674045"/>
                    <a:pt x="0" y="1659112"/>
                  </a:cubicBezTo>
                  <a:lnTo>
                    <a:pt x="0" y="56303"/>
                  </a:lnTo>
                  <a:cubicBezTo>
                    <a:pt x="0" y="41370"/>
                    <a:pt x="5932" y="27049"/>
                    <a:pt x="16491" y="16491"/>
                  </a:cubicBezTo>
                  <a:cubicBezTo>
                    <a:pt x="27049" y="5932"/>
                    <a:pt x="41370" y="0"/>
                    <a:pt x="56303" y="0"/>
                  </a:cubicBezTo>
                  <a:close/>
                </a:path>
              </a:pathLst>
            </a:custGeom>
            <a:solidFill>
              <a:srgbClr val="414C62"/>
            </a:solidFill>
          </p:spPr>
        </p:sp>
        <p:sp>
          <p:nvSpPr>
            <p:cNvPr name="TextBox 6" id="6"/>
            <p:cNvSpPr txBox="true"/>
            <p:nvPr/>
          </p:nvSpPr>
          <p:spPr>
            <a:xfrm>
              <a:off x="0" y="-47625"/>
              <a:ext cx="1846987" cy="176304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883720" y="-4476130"/>
            <a:ext cx="9457281" cy="10233307"/>
          </a:xfrm>
          <a:custGeom>
            <a:avLst/>
            <a:gdLst/>
            <a:ahLst/>
            <a:cxnLst/>
            <a:rect r="r" b="b" t="t" l="l"/>
            <a:pathLst>
              <a:path h="10233307" w="9457281">
                <a:moveTo>
                  <a:pt x="0" y="0"/>
                </a:moveTo>
                <a:lnTo>
                  <a:pt x="9457281" y="0"/>
                </a:lnTo>
                <a:lnTo>
                  <a:pt x="9457281" y="10233307"/>
                </a:lnTo>
                <a:lnTo>
                  <a:pt x="0" y="10233307"/>
                </a:lnTo>
                <a:lnTo>
                  <a:pt x="0" y="0"/>
                </a:lnTo>
                <a:close/>
              </a:path>
            </a:pathLst>
          </a:custGeom>
          <a:blipFill>
            <a:blip r:embed="rId5"/>
            <a:stretch>
              <a:fillRect l="0" t="0" r="0" b="0"/>
            </a:stretch>
          </a:blipFill>
        </p:spPr>
      </p:sp>
      <p:sp>
        <p:nvSpPr>
          <p:cNvPr name="Freeform 8" id="8"/>
          <p:cNvSpPr/>
          <p:nvPr/>
        </p:nvSpPr>
        <p:spPr>
          <a:xfrm flipH="false" flipV="false" rot="0">
            <a:off x="7479441" y="126173"/>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2324321">
            <a:off x="12998088" y="7268494"/>
            <a:ext cx="2964873" cy="1028700"/>
          </a:xfrm>
          <a:custGeom>
            <a:avLst/>
            <a:gdLst/>
            <a:ahLst/>
            <a:cxnLst/>
            <a:rect r="r" b="b" t="t" l="l"/>
            <a:pathLst>
              <a:path h="1028700" w="2964873">
                <a:moveTo>
                  <a:pt x="0" y="0"/>
                </a:moveTo>
                <a:lnTo>
                  <a:pt x="2964872" y="0"/>
                </a:lnTo>
                <a:lnTo>
                  <a:pt x="2964872"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574839">
            <a:off x="-141581" y="1952014"/>
            <a:ext cx="2964873" cy="1028700"/>
          </a:xfrm>
          <a:custGeom>
            <a:avLst/>
            <a:gdLst/>
            <a:ahLst/>
            <a:cxnLst/>
            <a:rect r="r" b="b" t="t" l="l"/>
            <a:pathLst>
              <a:path h="1028700" w="2964873">
                <a:moveTo>
                  <a:pt x="0" y="0"/>
                </a:moveTo>
                <a:lnTo>
                  <a:pt x="2964873" y="0"/>
                </a:lnTo>
                <a:lnTo>
                  <a:pt x="2964873" y="1028700"/>
                </a:lnTo>
                <a:lnTo>
                  <a:pt x="0" y="10287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494840" y="8421547"/>
            <a:ext cx="7695642" cy="2670100"/>
          </a:xfrm>
          <a:custGeom>
            <a:avLst/>
            <a:gdLst/>
            <a:ahLst/>
            <a:cxnLst/>
            <a:rect r="r" b="b" t="t" l="l"/>
            <a:pathLst>
              <a:path h="2670100" w="7695642">
                <a:moveTo>
                  <a:pt x="0" y="0"/>
                </a:moveTo>
                <a:lnTo>
                  <a:pt x="7695642" y="0"/>
                </a:lnTo>
                <a:lnTo>
                  <a:pt x="7695642" y="2670100"/>
                </a:lnTo>
                <a:lnTo>
                  <a:pt x="0" y="2670100"/>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913995" y="473556"/>
            <a:ext cx="13936220" cy="4221966"/>
          </a:xfrm>
          <a:prstGeom prst="rect">
            <a:avLst/>
          </a:prstGeom>
        </p:spPr>
        <p:txBody>
          <a:bodyPr anchor="t" rtlCol="false" tIns="0" lIns="0" bIns="0" rIns="0">
            <a:spAutoFit/>
          </a:bodyPr>
          <a:lstStyle/>
          <a:p>
            <a:pPr algn="l">
              <a:lnSpc>
                <a:spcPts val="8090"/>
              </a:lnSpc>
            </a:pPr>
            <a:r>
              <a:rPr lang="en-US" sz="8427" b="true">
                <a:solidFill>
                  <a:srgbClr val="414C62"/>
                </a:solidFill>
                <a:latin typeface="The Seasons Bold"/>
                <a:ea typeface="The Seasons Bold"/>
                <a:cs typeface="The Seasons Bold"/>
                <a:sym typeface="The Seasons Bold"/>
              </a:rPr>
              <a:t>6.Identify products with a discount percentage between 20% and 40%.</a:t>
            </a:r>
          </a:p>
          <a:p>
            <a:pPr algn="l">
              <a:lnSpc>
                <a:spcPts val="8090"/>
              </a:lnSpc>
            </a:pPr>
          </a:p>
        </p:txBody>
      </p:sp>
      <p:grpSp>
        <p:nvGrpSpPr>
          <p:cNvPr name="Group 13" id="13"/>
          <p:cNvGrpSpPr/>
          <p:nvPr/>
        </p:nvGrpSpPr>
        <p:grpSpPr>
          <a:xfrm rot="0">
            <a:off x="9501527" y="4372511"/>
            <a:ext cx="7348688" cy="4630155"/>
            <a:chOff x="0" y="0"/>
            <a:chExt cx="1935457" cy="1219465"/>
          </a:xfrm>
        </p:grpSpPr>
        <p:sp>
          <p:nvSpPr>
            <p:cNvPr name="Freeform 14" id="14"/>
            <p:cNvSpPr/>
            <p:nvPr/>
          </p:nvSpPr>
          <p:spPr>
            <a:xfrm flipH="false" flipV="false" rot="0">
              <a:off x="0" y="0"/>
              <a:ext cx="1935457" cy="1219465"/>
            </a:xfrm>
            <a:custGeom>
              <a:avLst/>
              <a:gdLst/>
              <a:ahLst/>
              <a:cxnLst/>
              <a:rect r="r" b="b" t="t" l="l"/>
              <a:pathLst>
                <a:path h="1219465" w="1935457">
                  <a:moveTo>
                    <a:pt x="53729" y="0"/>
                  </a:moveTo>
                  <a:lnTo>
                    <a:pt x="1881728" y="0"/>
                  </a:lnTo>
                  <a:cubicBezTo>
                    <a:pt x="1911402" y="0"/>
                    <a:pt x="1935457" y="24055"/>
                    <a:pt x="1935457" y="53729"/>
                  </a:cubicBezTo>
                  <a:lnTo>
                    <a:pt x="1935457" y="1165736"/>
                  </a:lnTo>
                  <a:cubicBezTo>
                    <a:pt x="1935457" y="1179986"/>
                    <a:pt x="1929796" y="1193652"/>
                    <a:pt x="1919720" y="1203728"/>
                  </a:cubicBezTo>
                  <a:cubicBezTo>
                    <a:pt x="1909644" y="1213804"/>
                    <a:pt x="1895978" y="1219465"/>
                    <a:pt x="1881728" y="1219465"/>
                  </a:cubicBezTo>
                  <a:lnTo>
                    <a:pt x="53729" y="1219465"/>
                  </a:lnTo>
                  <a:cubicBezTo>
                    <a:pt x="24055" y="1219465"/>
                    <a:pt x="0" y="1195409"/>
                    <a:pt x="0" y="1165736"/>
                  </a:cubicBezTo>
                  <a:lnTo>
                    <a:pt x="0" y="53729"/>
                  </a:lnTo>
                  <a:cubicBezTo>
                    <a:pt x="0" y="24055"/>
                    <a:pt x="24055" y="0"/>
                    <a:pt x="53729" y="0"/>
                  </a:cubicBezTo>
                  <a:close/>
                </a:path>
              </a:pathLst>
            </a:custGeom>
            <a:solidFill>
              <a:srgbClr val="414C62"/>
            </a:solidFill>
          </p:spPr>
        </p:sp>
        <p:sp>
          <p:nvSpPr>
            <p:cNvPr name="TextBox 15" id="15"/>
            <p:cNvSpPr txBox="true"/>
            <p:nvPr/>
          </p:nvSpPr>
          <p:spPr>
            <a:xfrm>
              <a:off x="0" y="-47625"/>
              <a:ext cx="1935457" cy="126709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true" rot="-8595741">
            <a:off x="15589731" y="3970253"/>
            <a:ext cx="2083248" cy="987373"/>
          </a:xfrm>
          <a:custGeom>
            <a:avLst/>
            <a:gdLst/>
            <a:ahLst/>
            <a:cxnLst/>
            <a:rect r="r" b="b" t="t" l="l"/>
            <a:pathLst>
              <a:path h="987373" w="2083248">
                <a:moveTo>
                  <a:pt x="0" y="987373"/>
                </a:moveTo>
                <a:lnTo>
                  <a:pt x="2083248" y="987373"/>
                </a:lnTo>
                <a:lnTo>
                  <a:pt x="2083248" y="0"/>
                </a:lnTo>
                <a:lnTo>
                  <a:pt x="0" y="0"/>
                </a:lnTo>
                <a:lnTo>
                  <a:pt x="0" y="98737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true" rot="8804945">
            <a:off x="108003" y="3089597"/>
            <a:ext cx="2083248" cy="987373"/>
          </a:xfrm>
          <a:custGeom>
            <a:avLst/>
            <a:gdLst/>
            <a:ahLst/>
            <a:cxnLst/>
            <a:rect r="r" b="b" t="t" l="l"/>
            <a:pathLst>
              <a:path h="987373" w="2083248">
                <a:moveTo>
                  <a:pt x="0" y="987373"/>
                </a:moveTo>
                <a:lnTo>
                  <a:pt x="2083248" y="987373"/>
                </a:lnTo>
                <a:lnTo>
                  <a:pt x="2083248" y="0"/>
                </a:lnTo>
                <a:lnTo>
                  <a:pt x="0" y="0"/>
                </a:lnTo>
                <a:lnTo>
                  <a:pt x="0" y="98737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149627" y="3988457"/>
            <a:ext cx="6749124" cy="6130512"/>
          </a:xfrm>
          <a:custGeom>
            <a:avLst/>
            <a:gdLst/>
            <a:ahLst/>
            <a:cxnLst/>
            <a:rect r="r" b="b" t="t" l="l"/>
            <a:pathLst>
              <a:path h="6130512" w="6749124">
                <a:moveTo>
                  <a:pt x="0" y="0"/>
                </a:moveTo>
                <a:lnTo>
                  <a:pt x="6749124" y="0"/>
                </a:lnTo>
                <a:lnTo>
                  <a:pt x="6749124" y="6130512"/>
                </a:lnTo>
                <a:lnTo>
                  <a:pt x="0" y="6130512"/>
                </a:lnTo>
                <a:lnTo>
                  <a:pt x="0" y="0"/>
                </a:lnTo>
                <a:close/>
              </a:path>
            </a:pathLst>
          </a:custGeom>
          <a:blipFill>
            <a:blip r:embed="rId8"/>
            <a:stretch>
              <a:fillRect l="0" t="0" r="0" b="0"/>
            </a:stretch>
          </a:blipFill>
        </p:spPr>
      </p:sp>
      <p:sp>
        <p:nvSpPr>
          <p:cNvPr name="TextBox 19" id="19"/>
          <p:cNvSpPr txBox="true"/>
          <p:nvPr/>
        </p:nvSpPr>
        <p:spPr>
          <a:xfrm rot="0">
            <a:off x="15939576" y="402398"/>
            <a:ext cx="1840942" cy="2071497"/>
          </a:xfrm>
          <a:prstGeom prst="rect">
            <a:avLst/>
          </a:prstGeom>
        </p:spPr>
        <p:txBody>
          <a:bodyPr anchor="t" rtlCol="false" tIns="0" lIns="0" bIns="0" rIns="0">
            <a:spAutoFit/>
          </a:bodyPr>
          <a:lstStyle/>
          <a:p>
            <a:pPr algn="ctr">
              <a:lnSpc>
                <a:spcPts val="16855"/>
              </a:lnSpc>
            </a:pPr>
            <a:r>
              <a:rPr lang="en-US" sz="12039">
                <a:solidFill>
                  <a:srgbClr val="414C62"/>
                </a:solidFill>
                <a:latin typeface="The Seasons"/>
                <a:ea typeface="The Seasons"/>
                <a:cs typeface="The Seasons"/>
                <a:sym typeface="The Seasons"/>
              </a:rPr>
              <a:t>08</a:t>
            </a:r>
          </a:p>
        </p:txBody>
      </p:sp>
      <p:sp>
        <p:nvSpPr>
          <p:cNvPr name="TextBox 20" id="20"/>
          <p:cNvSpPr txBox="true"/>
          <p:nvPr/>
        </p:nvSpPr>
        <p:spPr>
          <a:xfrm rot="0">
            <a:off x="9882105" y="5173542"/>
            <a:ext cx="6749250" cy="2527426"/>
          </a:xfrm>
          <a:prstGeom prst="rect">
            <a:avLst/>
          </a:prstGeom>
        </p:spPr>
        <p:txBody>
          <a:bodyPr anchor="t" rtlCol="false" tIns="0" lIns="0" bIns="0" rIns="0">
            <a:spAutoFit/>
          </a:bodyPr>
          <a:lstStyle/>
          <a:p>
            <a:pPr algn="ctr">
              <a:lnSpc>
                <a:spcPts val="4018"/>
              </a:lnSpc>
            </a:pPr>
            <a:r>
              <a:rPr lang="en-US" sz="2870">
                <a:solidFill>
                  <a:srgbClr val="DFD3C3"/>
                </a:solidFill>
                <a:latin typeface="Arimo"/>
                <a:ea typeface="Arimo"/>
                <a:cs typeface="Arimo"/>
                <a:sym typeface="Arimo"/>
              </a:rPr>
              <a:t>select product_name, discount_percentage from mytable where discount_percentage between 0.2 and 0.4;</a:t>
            </a:r>
          </a:p>
          <a:p>
            <a:pPr algn="ctr">
              <a:lnSpc>
                <a:spcPts val="4018"/>
              </a:lnSpc>
              <a:spcBef>
                <a:spcPct val="0"/>
              </a:spcBef>
            </a:pP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DAGg-RnsfeU</dc:identifier>
  <dcterms:modified xsi:type="dcterms:W3CDTF">2011-08-01T06:04:30Z</dcterms:modified>
  <cp:revision>1</cp:revision>
  <dc:title>TASK 1: SALES ANALYSIS</dc:title>
</cp:coreProperties>
</file>